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notesMasterIdLst>
    <p:notesMasterId r:id="rId38"/>
  </p:notesMasterIdLst>
  <p:sldIdLst>
    <p:sldId id="256" r:id="rId2"/>
    <p:sldId id="277" r:id="rId3"/>
    <p:sldId id="257" r:id="rId4"/>
    <p:sldId id="288" r:id="rId5"/>
    <p:sldId id="259" r:id="rId6"/>
    <p:sldId id="287" r:id="rId7"/>
    <p:sldId id="261" r:id="rId8"/>
    <p:sldId id="264" r:id="rId9"/>
    <p:sldId id="265" r:id="rId10"/>
    <p:sldId id="285" r:id="rId11"/>
    <p:sldId id="283" r:id="rId12"/>
    <p:sldId id="262" r:id="rId13"/>
    <p:sldId id="275" r:id="rId14"/>
    <p:sldId id="276" r:id="rId15"/>
    <p:sldId id="289" r:id="rId16"/>
    <p:sldId id="299" r:id="rId17"/>
    <p:sldId id="258" r:id="rId18"/>
    <p:sldId id="270" r:id="rId19"/>
    <p:sldId id="278" r:id="rId20"/>
    <p:sldId id="279" r:id="rId21"/>
    <p:sldId id="280" r:id="rId22"/>
    <p:sldId id="271" r:id="rId23"/>
    <p:sldId id="260" r:id="rId24"/>
    <p:sldId id="272" r:id="rId25"/>
    <p:sldId id="273" r:id="rId26"/>
    <p:sldId id="274" r:id="rId27"/>
    <p:sldId id="286" r:id="rId28"/>
    <p:sldId id="284" r:id="rId29"/>
    <p:sldId id="266" r:id="rId30"/>
    <p:sldId id="290" r:id="rId31"/>
    <p:sldId id="291" r:id="rId32"/>
    <p:sldId id="292" r:id="rId33"/>
    <p:sldId id="293" r:id="rId34"/>
    <p:sldId id="294" r:id="rId35"/>
    <p:sldId id="295" r:id="rId36"/>
    <p:sldId id="269" r:id="rId3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2173" autoAdjust="0"/>
    <p:restoredTop sz="94660"/>
  </p:normalViewPr>
  <p:slideViewPr>
    <p:cSldViewPr snapToGrid="0">
      <p:cViewPr varScale="1">
        <p:scale>
          <a:sx n="119" d="100"/>
          <a:sy n="119" d="100"/>
        </p:scale>
        <p:origin x="432" y="108"/>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63D5330-3590-486E-B683-2B9355366231}" type="datetimeFigureOut">
              <a:rPr lang="en-GB" smtClean="0"/>
              <a:t>21/09/2020</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A3C7026-C6EC-41A5-B8DF-B0D56D49B94B}" type="slidenum">
              <a:rPr lang="en-GB" smtClean="0"/>
              <a:t>‹#›</a:t>
            </a:fld>
            <a:endParaRPr lang="en-GB"/>
          </a:p>
        </p:txBody>
      </p:sp>
    </p:spTree>
    <p:extLst>
      <p:ext uri="{BB962C8B-B14F-4D97-AF65-F5344CB8AC3E}">
        <p14:creationId xmlns:p14="http://schemas.microsoft.com/office/powerpoint/2010/main" val="6898677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What aspect</a:t>
            </a:r>
            <a:r>
              <a:rPr lang="en-GB" baseline="0" dirty="0"/>
              <a:t> does being part of all these communities have in common for you? BELONGING</a:t>
            </a:r>
            <a:endParaRPr lang="en-GB" dirty="0"/>
          </a:p>
        </p:txBody>
      </p:sp>
      <p:sp>
        <p:nvSpPr>
          <p:cNvPr id="4" name="Slide Number Placeholder 3"/>
          <p:cNvSpPr>
            <a:spLocks noGrp="1"/>
          </p:cNvSpPr>
          <p:nvPr>
            <p:ph type="sldNum" sz="quarter" idx="10"/>
          </p:nvPr>
        </p:nvSpPr>
        <p:spPr/>
        <p:txBody>
          <a:bodyPr/>
          <a:lstStyle/>
          <a:p>
            <a:fld id="{083CE3ED-B335-46BE-AFD4-19DDF4671066}" type="slidenum">
              <a:rPr lang="en-GB" smtClean="0"/>
              <a:t>31</a:t>
            </a:fld>
            <a:endParaRPr lang="en-GB"/>
          </a:p>
        </p:txBody>
      </p:sp>
    </p:spTree>
    <p:extLst>
      <p:ext uri="{BB962C8B-B14F-4D97-AF65-F5344CB8AC3E}">
        <p14:creationId xmlns:p14="http://schemas.microsoft.com/office/powerpoint/2010/main" val="34853645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Discussion from</a:t>
            </a:r>
            <a:r>
              <a:rPr lang="en-GB" baseline="0" dirty="0"/>
              <a:t> group </a:t>
            </a:r>
          </a:p>
          <a:p>
            <a:endParaRPr lang="en-GB" baseline="0" dirty="0"/>
          </a:p>
          <a:p>
            <a:r>
              <a:rPr lang="en-GB" baseline="0" dirty="0"/>
              <a:t>Examples such as:, being included in conversations and decision making, having your opinions sought, getting your name correct, remembering small personal details that show you were being paid attention to, acceptance of individual differences, the kind of language used around you etc. </a:t>
            </a:r>
            <a:endParaRPr lang="en-GB" dirty="0"/>
          </a:p>
        </p:txBody>
      </p:sp>
      <p:sp>
        <p:nvSpPr>
          <p:cNvPr id="4" name="Slide Number Placeholder 3"/>
          <p:cNvSpPr>
            <a:spLocks noGrp="1"/>
          </p:cNvSpPr>
          <p:nvPr>
            <p:ph type="sldNum" sz="quarter" idx="10"/>
          </p:nvPr>
        </p:nvSpPr>
        <p:spPr/>
        <p:txBody>
          <a:bodyPr/>
          <a:lstStyle/>
          <a:p>
            <a:fld id="{083CE3ED-B335-46BE-AFD4-19DDF4671066}" type="slidenum">
              <a:rPr lang="en-GB" smtClean="0"/>
              <a:t>32</a:t>
            </a:fld>
            <a:endParaRPr lang="en-GB"/>
          </a:p>
        </p:txBody>
      </p:sp>
    </p:spTree>
    <p:extLst>
      <p:ext uri="{BB962C8B-B14F-4D97-AF65-F5344CB8AC3E}">
        <p14:creationId xmlns:p14="http://schemas.microsoft.com/office/powerpoint/2010/main" val="31213138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Notes: The ke</a:t>
            </a:r>
            <a:r>
              <a:rPr lang="en-GB" baseline="0" dirty="0"/>
              <a:t>y to belonging is connection; with oneself, the environment and with others. </a:t>
            </a:r>
            <a:endParaRPr lang="en-GB" dirty="0"/>
          </a:p>
        </p:txBody>
      </p:sp>
      <p:sp>
        <p:nvSpPr>
          <p:cNvPr id="4" name="Slide Number Placeholder 3"/>
          <p:cNvSpPr>
            <a:spLocks noGrp="1"/>
          </p:cNvSpPr>
          <p:nvPr>
            <p:ph type="sldNum" sz="quarter" idx="10"/>
          </p:nvPr>
        </p:nvSpPr>
        <p:spPr/>
        <p:txBody>
          <a:bodyPr/>
          <a:lstStyle/>
          <a:p>
            <a:fld id="{083CE3ED-B335-46BE-AFD4-19DDF4671066}" type="slidenum">
              <a:rPr lang="en-GB" smtClean="0"/>
              <a:t>33</a:t>
            </a:fld>
            <a:endParaRPr lang="en-GB"/>
          </a:p>
        </p:txBody>
      </p:sp>
    </p:spTree>
    <p:extLst>
      <p:ext uri="{BB962C8B-B14F-4D97-AF65-F5344CB8AC3E}">
        <p14:creationId xmlns:p14="http://schemas.microsoft.com/office/powerpoint/2010/main" val="6087448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Discussion:</a:t>
            </a:r>
            <a:r>
              <a:rPr lang="en-GB" baseline="0" dirty="0"/>
              <a:t> What other circles of belonging are there for our students? </a:t>
            </a:r>
            <a:endParaRPr lang="en-GB" dirty="0"/>
          </a:p>
        </p:txBody>
      </p:sp>
      <p:sp>
        <p:nvSpPr>
          <p:cNvPr id="4" name="Slide Number Placeholder 3"/>
          <p:cNvSpPr>
            <a:spLocks noGrp="1"/>
          </p:cNvSpPr>
          <p:nvPr>
            <p:ph type="sldNum" sz="quarter" idx="10"/>
          </p:nvPr>
        </p:nvSpPr>
        <p:spPr/>
        <p:txBody>
          <a:bodyPr/>
          <a:lstStyle/>
          <a:p>
            <a:fld id="{083CE3ED-B335-46BE-AFD4-19DDF4671066}" type="slidenum">
              <a:rPr lang="en-GB" smtClean="0"/>
              <a:t>34</a:t>
            </a:fld>
            <a:endParaRPr lang="en-GB"/>
          </a:p>
        </p:txBody>
      </p:sp>
    </p:spTree>
    <p:extLst>
      <p:ext uri="{BB962C8B-B14F-4D97-AF65-F5344CB8AC3E}">
        <p14:creationId xmlns:p14="http://schemas.microsoft.com/office/powerpoint/2010/main" val="327736724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9" name="Rectangle 8"/>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ctrTitle"/>
          </p:nvPr>
        </p:nvSpPr>
        <p:spPr>
          <a:xfrm>
            <a:off x="1154955" y="2099733"/>
            <a:ext cx="8825658" cy="2677648"/>
          </a:xfrm>
        </p:spPr>
        <p:txBody>
          <a:bodyPr anchor="b"/>
          <a:lstStyle>
            <a:lvl1pPr>
              <a:defRPr sz="5400"/>
            </a:lvl1pPr>
          </a:lstStyle>
          <a:p>
            <a:r>
              <a:rPr lang="en-US"/>
              <a:t>Click to edit Master title style</a:t>
            </a:r>
            <a:endParaRPr lang="en-US" dirty="0"/>
          </a:p>
        </p:txBody>
      </p:sp>
      <p:sp>
        <p:nvSpPr>
          <p:cNvPr id="3" name="Subtitle 2"/>
          <p:cNvSpPr>
            <a:spLocks noGrp="1"/>
          </p:cNvSpPr>
          <p:nvPr>
            <p:ph type="subTitle" idx="1"/>
          </p:nvPr>
        </p:nvSpPr>
        <p:spPr bwMode="gray">
          <a:xfrm>
            <a:off x="1154955" y="4777380"/>
            <a:ext cx="8825658" cy="861420"/>
          </a:xfrm>
        </p:spPr>
        <p:txBody>
          <a:bodyPr anchor="t"/>
          <a:lstStyle>
            <a:lvl1pPr marL="0" indent="0" algn="l">
              <a:buNone/>
              <a:defRPr cap="all">
                <a:solidFill>
                  <a:schemeClr val="accent1">
                    <a:lumMod val="60000"/>
                    <a:lumOff val="4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bwMode="gray">
          <a:xfrm rot="5400000">
            <a:off x="10158984" y="1792224"/>
            <a:ext cx="990599" cy="304799"/>
          </a:xfrm>
        </p:spPr>
        <p:txBody>
          <a:bodyPr anchor="t"/>
          <a:lstStyle>
            <a:lvl1pPr algn="l">
              <a:defRPr b="0" i="0">
                <a:solidFill>
                  <a:schemeClr val="bg1">
                    <a:alpha val="60000"/>
                  </a:schemeClr>
                </a:solidFill>
              </a:defRPr>
            </a:lvl1pPr>
          </a:lstStyle>
          <a:p>
            <a:fld id="{3C297130-CC5E-493C-9F10-03583D8619C0}" type="datetimeFigureOut">
              <a:rPr lang="en-GB" smtClean="0"/>
              <a:t>21/09/2020</a:t>
            </a:fld>
            <a:endParaRPr lang="en-GB"/>
          </a:p>
        </p:txBody>
      </p:sp>
      <p:sp>
        <p:nvSpPr>
          <p:cNvPr id="5" name="Footer Placeholder 4"/>
          <p:cNvSpPr>
            <a:spLocks noGrp="1"/>
          </p:cNvSpPr>
          <p:nvPr>
            <p:ph type="ftr" sz="quarter" idx="11"/>
          </p:nvPr>
        </p:nvSpPr>
        <p:spPr bwMode="gray">
          <a:xfrm rot="5400000">
            <a:off x="8951976" y="3227832"/>
            <a:ext cx="3859795" cy="304801"/>
          </a:xfrm>
        </p:spPr>
        <p:txBody>
          <a:bodyPr/>
          <a:lstStyle>
            <a:lvl1pPr>
              <a:defRPr b="0" i="0">
                <a:solidFill>
                  <a:schemeClr val="bg1">
                    <a:alpha val="60000"/>
                  </a:schemeClr>
                </a:solidFill>
              </a:defRPr>
            </a:lvl1pPr>
          </a:lstStyle>
          <a:p>
            <a:endParaRPr lang="en-GB"/>
          </a:p>
        </p:txBody>
      </p:sp>
      <p:sp>
        <p:nvSpPr>
          <p:cNvPr id="11" name="Rectangle 1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2" name="Slide Number Placeholder 5"/>
          <p:cNvSpPr>
            <a:spLocks noGrp="1"/>
          </p:cNvSpPr>
          <p:nvPr>
            <p:ph type="sldNum" sz="quarter" idx="12"/>
          </p:nvPr>
        </p:nvSpPr>
        <p:spPr>
          <a:xfrm>
            <a:off x="10352540" y="295729"/>
            <a:ext cx="838199" cy="767687"/>
          </a:xfrm>
        </p:spPr>
        <p:txBody>
          <a:bodyPr/>
          <a:lstStyle/>
          <a:p>
            <a:fld id="{982EDBAE-A585-4F4E-B5CE-CF96D005A2DA}" type="slidenum">
              <a:rPr lang="en-GB" smtClean="0"/>
              <a:t>‹#›</a:t>
            </a:fld>
            <a:endParaRPr lang="en-GB"/>
          </a:p>
        </p:txBody>
      </p:sp>
    </p:spTree>
    <p:extLst>
      <p:ext uri="{BB962C8B-B14F-4D97-AF65-F5344CB8AC3E}">
        <p14:creationId xmlns:p14="http://schemas.microsoft.com/office/powerpoint/2010/main" val="24559378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3" name="Rectangle 12"/>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Freeform 5"/>
            <p:cNvSpPr/>
            <p:nvPr/>
          </p:nvSpPr>
          <p:spPr bwMode="gray">
            <a:xfrm rot="10371525">
              <a:off x="263767" y="443825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1" name="Freeform 5"/>
            <p:cNvSpPr/>
            <p:nvPr/>
          </p:nvSpPr>
          <p:spPr bwMode="gray">
            <a:xfrm rot="10800000">
              <a:off x="459506" y="321130"/>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4969927"/>
            <a:ext cx="8825659"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4954" y="685800"/>
            <a:ext cx="8825659" cy="3429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4" y="5536665"/>
            <a:ext cx="8825658" cy="493712"/>
          </a:xfrm>
        </p:spPr>
        <p:txBody>
          <a:bodyPr>
            <a:normAutofit/>
          </a:bodyPr>
          <a:lstStyle>
            <a:lvl1pPr marL="0" indent="0">
              <a:buNone/>
              <a:defRPr sz="12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3C297130-CC5E-493C-9F10-03583D8619C0}" type="datetimeFigureOut">
              <a:rPr lang="en-GB" smtClean="0"/>
              <a:t>21/09/2020</a:t>
            </a:fld>
            <a:endParaRPr lang="en-GB"/>
          </a:p>
        </p:txBody>
      </p:sp>
      <p:sp>
        <p:nvSpPr>
          <p:cNvPr id="6" name="Footer Placeholder 5"/>
          <p:cNvSpPr>
            <a:spLocks noGrp="1"/>
          </p:cNvSpPr>
          <p:nvPr>
            <p:ph type="ftr" sz="quarter" idx="11"/>
          </p:nvPr>
        </p:nvSpPr>
        <p:spPr/>
        <p:txBody>
          <a:bodyPr/>
          <a:lstStyle/>
          <a:p>
            <a:endParaRPr lang="en-GB"/>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982EDBAE-A585-4F4E-B5CE-CF96D005A2DA}" type="slidenum">
              <a:rPr lang="en-GB" smtClean="0"/>
              <a:t>‹#›</a:t>
            </a:fld>
            <a:endParaRPr lang="en-GB"/>
          </a:p>
        </p:txBody>
      </p:sp>
    </p:spTree>
    <p:extLst>
      <p:ext uri="{BB962C8B-B14F-4D97-AF65-F5344CB8AC3E}">
        <p14:creationId xmlns:p14="http://schemas.microsoft.com/office/powerpoint/2010/main" val="41988345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Freeform 5"/>
            <p:cNvSpPr/>
            <p:nvPr/>
          </p:nvSpPr>
          <p:spPr bwMode="gray">
            <a:xfrm rot="21010068">
              <a:off x="8490951" y="271487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7" name="Freeform 5"/>
            <p:cNvSpPr/>
            <p:nvPr/>
          </p:nvSpPr>
          <p:spPr bwMode="gray">
            <a:xfrm>
              <a:off x="455612" y="2801319"/>
              <a:ext cx="11277600" cy="3602637"/>
            </a:xfrm>
            <a:custGeom>
              <a:avLst/>
              <a:gdLst/>
              <a:ahLst/>
              <a:cxnLst/>
              <a:rect l="l" t="t" r="r" b="b"/>
              <a:pathLst>
                <a:path w="10000" h="7946">
                  <a:moveTo>
                    <a:pt x="0" y="0"/>
                  </a:moveTo>
                  <a:lnTo>
                    <a:pt x="0" y="7945"/>
                  </a:lnTo>
                  <a:lnTo>
                    <a:pt x="10000" y="7946"/>
                  </a:lnTo>
                  <a:lnTo>
                    <a:pt x="10000" y="4"/>
                  </a:lnTo>
                  <a:lnTo>
                    <a:pt x="10000" y="4"/>
                  </a:lnTo>
                  <a:lnTo>
                    <a:pt x="9773" y="91"/>
                  </a:lnTo>
                  <a:lnTo>
                    <a:pt x="9547" y="175"/>
                  </a:lnTo>
                  <a:lnTo>
                    <a:pt x="9320" y="256"/>
                  </a:lnTo>
                  <a:lnTo>
                    <a:pt x="9092" y="326"/>
                  </a:lnTo>
                  <a:lnTo>
                    <a:pt x="8865" y="396"/>
                  </a:lnTo>
                  <a:lnTo>
                    <a:pt x="8637" y="462"/>
                  </a:lnTo>
                  <a:lnTo>
                    <a:pt x="8412" y="518"/>
                  </a:lnTo>
                  <a:lnTo>
                    <a:pt x="8184" y="571"/>
                  </a:lnTo>
                  <a:lnTo>
                    <a:pt x="7957" y="620"/>
                  </a:lnTo>
                  <a:lnTo>
                    <a:pt x="7734" y="662"/>
                  </a:lnTo>
                  <a:lnTo>
                    <a:pt x="7508" y="704"/>
                  </a:lnTo>
                  <a:lnTo>
                    <a:pt x="7285" y="739"/>
                  </a:lnTo>
                  <a:lnTo>
                    <a:pt x="7062" y="767"/>
                  </a:lnTo>
                  <a:lnTo>
                    <a:pt x="6840" y="795"/>
                  </a:lnTo>
                  <a:lnTo>
                    <a:pt x="6620" y="819"/>
                  </a:lnTo>
                  <a:lnTo>
                    <a:pt x="6402" y="837"/>
                  </a:lnTo>
                  <a:lnTo>
                    <a:pt x="6184" y="851"/>
                  </a:lnTo>
                  <a:lnTo>
                    <a:pt x="5968" y="865"/>
                  </a:lnTo>
                  <a:lnTo>
                    <a:pt x="5755" y="872"/>
                  </a:lnTo>
                  <a:lnTo>
                    <a:pt x="5542" y="879"/>
                  </a:lnTo>
                  <a:lnTo>
                    <a:pt x="5332" y="882"/>
                  </a:lnTo>
                  <a:lnTo>
                    <a:pt x="5124" y="879"/>
                  </a:lnTo>
                  <a:lnTo>
                    <a:pt x="4918" y="879"/>
                  </a:lnTo>
                  <a:lnTo>
                    <a:pt x="4714" y="872"/>
                  </a:lnTo>
                  <a:lnTo>
                    <a:pt x="4514" y="861"/>
                  </a:lnTo>
                  <a:lnTo>
                    <a:pt x="4316" y="851"/>
                  </a:lnTo>
                  <a:lnTo>
                    <a:pt x="4122" y="840"/>
                  </a:lnTo>
                  <a:lnTo>
                    <a:pt x="3929" y="823"/>
                  </a:lnTo>
                  <a:lnTo>
                    <a:pt x="3739" y="805"/>
                  </a:lnTo>
                  <a:lnTo>
                    <a:pt x="3553" y="788"/>
                  </a:lnTo>
                  <a:lnTo>
                    <a:pt x="3190" y="742"/>
                  </a:lnTo>
                  <a:lnTo>
                    <a:pt x="2842" y="693"/>
                  </a:lnTo>
                  <a:lnTo>
                    <a:pt x="2508" y="641"/>
                  </a:lnTo>
                  <a:lnTo>
                    <a:pt x="2192" y="585"/>
                  </a:lnTo>
                  <a:lnTo>
                    <a:pt x="1890" y="525"/>
                  </a:lnTo>
                  <a:lnTo>
                    <a:pt x="1610" y="462"/>
                  </a:lnTo>
                  <a:lnTo>
                    <a:pt x="1347" y="399"/>
                  </a:lnTo>
                  <a:lnTo>
                    <a:pt x="1105" y="336"/>
                  </a:lnTo>
                  <a:lnTo>
                    <a:pt x="883" y="277"/>
                  </a:lnTo>
                  <a:lnTo>
                    <a:pt x="686" y="221"/>
                  </a:lnTo>
                  <a:lnTo>
                    <a:pt x="508" y="168"/>
                  </a:lnTo>
                  <a:lnTo>
                    <a:pt x="358" y="123"/>
                  </a:lnTo>
                  <a:lnTo>
                    <a:pt x="232" y="81"/>
                  </a:lnTo>
                  <a:lnTo>
                    <a:pt x="59" y="21"/>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48798" y="1063417"/>
            <a:ext cx="8831816" cy="1372986"/>
          </a:xfrm>
        </p:spPr>
        <p:txBody>
          <a:bodyPr/>
          <a:lstStyle>
            <a:lvl1pPr>
              <a:defRPr sz="4000"/>
            </a:lvl1pPr>
          </a:lstStyle>
          <a:p>
            <a:r>
              <a:rPr lang="en-US"/>
              <a:t>Click to edit Master title style</a:t>
            </a:r>
            <a:endParaRPr lang="en-US" dirty="0"/>
          </a:p>
        </p:txBody>
      </p:sp>
      <p:sp>
        <p:nvSpPr>
          <p:cNvPr id="8" name="Text Placeholder 3"/>
          <p:cNvSpPr>
            <a:spLocks noGrp="1"/>
          </p:cNvSpPr>
          <p:nvPr>
            <p:ph type="body" sz="half" idx="2"/>
          </p:nvPr>
        </p:nvSpPr>
        <p:spPr>
          <a:xfrm>
            <a:off x="1154954" y="3543300"/>
            <a:ext cx="8825659" cy="24765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4" name="Date Placeholder 3"/>
          <p:cNvSpPr>
            <a:spLocks noGrp="1"/>
          </p:cNvSpPr>
          <p:nvPr>
            <p:ph type="dt" sz="half" idx="10"/>
          </p:nvPr>
        </p:nvSpPr>
        <p:spPr/>
        <p:txBody>
          <a:bodyPr/>
          <a:lstStyle/>
          <a:p>
            <a:fld id="{3C297130-CC5E-493C-9F10-03583D8619C0}" type="datetimeFigureOut">
              <a:rPr lang="en-GB" smtClean="0"/>
              <a:t>21/09/2020</a:t>
            </a:fld>
            <a:endParaRPr lang="en-GB"/>
          </a:p>
        </p:txBody>
      </p:sp>
      <p:sp>
        <p:nvSpPr>
          <p:cNvPr id="5" name="Footer Placeholder 4"/>
          <p:cNvSpPr>
            <a:spLocks noGrp="1"/>
          </p:cNvSpPr>
          <p:nvPr>
            <p:ph type="ftr" sz="quarter" idx="11"/>
          </p:nvPr>
        </p:nvSpPr>
        <p:spPr/>
        <p:txBody>
          <a:bodyPr/>
          <a:lstStyle/>
          <a:p>
            <a:endParaRPr lang="en-GB"/>
          </a:p>
        </p:txBody>
      </p:sp>
      <p:sp>
        <p:nvSpPr>
          <p:cNvPr id="13" name="Rectangle 1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982EDBAE-A585-4F4E-B5CE-CF96D005A2DA}" type="slidenum">
              <a:rPr lang="en-GB" smtClean="0"/>
              <a:t>‹#›</a:t>
            </a:fld>
            <a:endParaRPr lang="en-GB"/>
          </a:p>
        </p:txBody>
      </p:sp>
    </p:spTree>
    <p:extLst>
      <p:ext uri="{BB962C8B-B14F-4D97-AF65-F5344CB8AC3E}">
        <p14:creationId xmlns:p14="http://schemas.microsoft.com/office/powerpoint/2010/main" val="24353786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grpSp>
        <p:nvGrpSpPr>
          <p:cNvPr id="3" name="Group 2"/>
          <p:cNvGrpSpPr/>
          <p:nvPr/>
        </p:nvGrpSpPr>
        <p:grpSpPr>
          <a:xfrm>
            <a:off x="0" y="0"/>
            <a:ext cx="12192000" cy="6858000"/>
            <a:chOff x="0" y="0"/>
            <a:chExt cx="12192000" cy="6858000"/>
          </a:xfrm>
        </p:grpSpPr>
        <p:sp>
          <p:nvSpPr>
            <p:cNvPr id="17" name="Rectangle 16"/>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Oval 19"/>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Oval 22"/>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4" name="Oval 23"/>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Oval 24"/>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Freeform 5"/>
            <p:cNvSpPr/>
            <p:nvPr/>
          </p:nvSpPr>
          <p:spPr bwMode="gray">
            <a:xfrm rot="21010068">
              <a:off x="8490951" y="41851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8"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6" name="TextBox 15"/>
          <p:cNvSpPr txBox="1"/>
          <p:nvPr/>
        </p:nvSpPr>
        <p:spPr bwMode="gray">
          <a:xfrm>
            <a:off x="881566" y="607336"/>
            <a:ext cx="801912" cy="1569660"/>
          </a:xfrm>
          <a:prstGeom prst="rect">
            <a:avLst/>
          </a:prstGeom>
          <a:noFill/>
        </p:spPr>
        <p:txBody>
          <a:bodyPr wrap="square" rtlCol="0">
            <a:spAutoFit/>
          </a:bodyPr>
          <a:lstStyle/>
          <a:p>
            <a:pPr algn="r"/>
            <a:r>
              <a:rPr lang="en-US" sz="9600" b="0" i="0" dirty="0">
                <a:solidFill>
                  <a:schemeClr val="accent1">
                    <a:lumMod val="60000"/>
                    <a:lumOff val="40000"/>
                  </a:schemeClr>
                </a:solidFill>
                <a:latin typeface="Arial"/>
                <a:cs typeface="Arial"/>
              </a:rPr>
              <a:t>“</a:t>
            </a:r>
          </a:p>
        </p:txBody>
      </p:sp>
      <p:sp>
        <p:nvSpPr>
          <p:cNvPr id="13" name="TextBox 12"/>
          <p:cNvSpPr txBox="1"/>
          <p:nvPr/>
        </p:nvSpPr>
        <p:spPr bwMode="gray">
          <a:xfrm>
            <a:off x="9884458" y="2613787"/>
            <a:ext cx="652763" cy="1569660"/>
          </a:xfrm>
          <a:prstGeom prst="rect">
            <a:avLst/>
          </a:prstGeom>
          <a:noFill/>
        </p:spPr>
        <p:txBody>
          <a:bodyPr wrap="square" rtlCol="0">
            <a:spAutoFit/>
          </a:bodyPr>
          <a:lstStyle/>
          <a:p>
            <a:pPr algn="r"/>
            <a:r>
              <a:rPr lang="en-US" sz="9600" b="0" i="0" dirty="0">
                <a:solidFill>
                  <a:schemeClr val="accent1">
                    <a:lumMod val="60000"/>
                    <a:lumOff val="40000"/>
                  </a:schemeClr>
                </a:solidFill>
                <a:latin typeface="Arial"/>
                <a:cs typeface="Arial"/>
              </a:rPr>
              <a:t>”</a:t>
            </a:r>
          </a:p>
        </p:txBody>
      </p:sp>
      <p:sp>
        <p:nvSpPr>
          <p:cNvPr id="2" name="Title 1"/>
          <p:cNvSpPr>
            <a:spLocks noGrp="1"/>
          </p:cNvSpPr>
          <p:nvPr>
            <p:ph type="title"/>
          </p:nvPr>
        </p:nvSpPr>
        <p:spPr>
          <a:xfrm>
            <a:off x="1581878" y="982134"/>
            <a:ext cx="8453906" cy="2696632"/>
          </a:xfrm>
        </p:spPr>
        <p:txBody>
          <a:bodyPr/>
          <a:lstStyle>
            <a:lvl1pPr>
              <a:defRPr sz="4000"/>
            </a:lvl1pPr>
          </a:lstStyle>
          <a:p>
            <a:r>
              <a:rPr lang="en-US"/>
              <a:t>Click to edit Master title style</a:t>
            </a:r>
            <a:endParaRPr lang="en-US" dirty="0"/>
          </a:p>
        </p:txBody>
      </p:sp>
      <p:sp>
        <p:nvSpPr>
          <p:cNvPr id="14" name="Text Placeholder 3"/>
          <p:cNvSpPr>
            <a:spLocks noGrp="1"/>
          </p:cNvSpPr>
          <p:nvPr>
            <p:ph type="body" sz="half" idx="13"/>
          </p:nvPr>
        </p:nvSpPr>
        <p:spPr bwMode="gray">
          <a:xfrm>
            <a:off x="1945945" y="3678766"/>
            <a:ext cx="7731219" cy="342174"/>
          </a:xfrm>
        </p:spPr>
        <p:txBody>
          <a:bodyPr anchor="t">
            <a:normAutofit/>
          </a:bodyPr>
          <a:lstStyle>
            <a:lvl1pPr marL="0" indent="0">
              <a:buNone/>
              <a:defRPr lang="en-US" sz="1400" b="0" i="0" kern="1200" cap="small" dirty="0">
                <a:solidFill>
                  <a:schemeClr val="accent1">
                    <a:lumMod val="60000"/>
                    <a:lumOff val="40000"/>
                  </a:schemeClr>
                </a:solidFill>
                <a:latin typeface="+mn-lt"/>
                <a:ea typeface="+mn-e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0" name="Text Placeholder 3"/>
          <p:cNvSpPr>
            <a:spLocks noGrp="1"/>
          </p:cNvSpPr>
          <p:nvPr>
            <p:ph type="body" sz="half" idx="2"/>
          </p:nvPr>
        </p:nvSpPr>
        <p:spPr>
          <a:xfrm>
            <a:off x="1154954" y="5029199"/>
            <a:ext cx="9244897" cy="997857"/>
          </a:xfrm>
        </p:spPr>
        <p:txBody>
          <a:bodyPr anchor="ct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4" name="Date Placeholder 3"/>
          <p:cNvSpPr>
            <a:spLocks noGrp="1"/>
          </p:cNvSpPr>
          <p:nvPr>
            <p:ph type="dt" sz="half" idx="10"/>
          </p:nvPr>
        </p:nvSpPr>
        <p:spPr/>
        <p:txBody>
          <a:bodyPr/>
          <a:lstStyle/>
          <a:p>
            <a:fld id="{3C297130-CC5E-493C-9F10-03583D8619C0}" type="datetimeFigureOut">
              <a:rPr lang="en-GB" smtClean="0"/>
              <a:t>21/09/2020</a:t>
            </a:fld>
            <a:endParaRPr lang="en-GB"/>
          </a:p>
        </p:txBody>
      </p:sp>
      <p:sp>
        <p:nvSpPr>
          <p:cNvPr id="5" name="Footer Placeholder 4"/>
          <p:cNvSpPr>
            <a:spLocks noGrp="1"/>
          </p:cNvSpPr>
          <p:nvPr>
            <p:ph type="ftr" sz="quarter" idx="11"/>
          </p:nvPr>
        </p:nvSpPr>
        <p:spPr/>
        <p:txBody>
          <a:bodyPr/>
          <a:lstStyle/>
          <a:p>
            <a:endParaRPr lang="en-GB"/>
          </a:p>
        </p:txBody>
      </p:sp>
      <p:sp>
        <p:nvSpPr>
          <p:cNvPr id="19" name="Rectangle 18"/>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982EDBAE-A585-4F4E-B5CE-CF96D005A2DA}" type="slidenum">
              <a:rPr lang="en-GB" smtClean="0"/>
              <a:t>‹#›</a:t>
            </a:fld>
            <a:endParaRPr lang="en-GB"/>
          </a:p>
        </p:txBody>
      </p:sp>
    </p:spTree>
    <p:extLst>
      <p:ext uri="{BB962C8B-B14F-4D97-AF65-F5344CB8AC3E}">
        <p14:creationId xmlns:p14="http://schemas.microsoft.com/office/powerpoint/2010/main" val="253244075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Freeform 5"/>
            <p:cNvSpPr/>
            <p:nvPr/>
          </p:nvSpPr>
          <p:spPr bwMode="gray">
            <a:xfrm rot="21010068">
              <a:off x="8490951" y="4193583"/>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370667"/>
            <a:ext cx="8825660" cy="1822514"/>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4" y="5024967"/>
            <a:ext cx="8825659" cy="860400"/>
          </a:xfrm>
        </p:spPr>
        <p:txBody>
          <a:bodyPr anchor="t"/>
          <a:lstStyle>
            <a:lvl1pPr marL="0" indent="0" algn="l">
              <a:buNone/>
              <a:defRPr sz="2000" cap="none">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C297130-CC5E-493C-9F10-03583D8619C0}" type="datetimeFigureOut">
              <a:rPr lang="en-GB" smtClean="0"/>
              <a:t>21/09/2020</a:t>
            </a:fld>
            <a:endParaRPr lang="en-GB"/>
          </a:p>
        </p:txBody>
      </p:sp>
      <p:sp>
        <p:nvSpPr>
          <p:cNvPr id="5" name="Footer Placeholder 4"/>
          <p:cNvSpPr>
            <a:spLocks noGrp="1"/>
          </p:cNvSpPr>
          <p:nvPr>
            <p:ph type="ftr" sz="quarter" idx="11"/>
          </p:nvPr>
        </p:nvSpPr>
        <p:spPr/>
        <p:txBody>
          <a:bodyPr/>
          <a:lstStyle/>
          <a:p>
            <a:endParaRPr lang="en-GB"/>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982EDBAE-A585-4F4E-B5CE-CF96D005A2DA}" type="slidenum">
              <a:rPr lang="en-GB" smtClean="0"/>
              <a:t>‹#›</a:t>
            </a:fld>
            <a:endParaRPr lang="en-GB"/>
          </a:p>
        </p:txBody>
      </p:sp>
    </p:spTree>
    <p:extLst>
      <p:ext uri="{BB962C8B-B14F-4D97-AF65-F5344CB8AC3E}">
        <p14:creationId xmlns:p14="http://schemas.microsoft.com/office/powerpoint/2010/main" val="409867190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1154954" y="2603502"/>
            <a:ext cx="314187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6" name="Text Placeholder 3"/>
          <p:cNvSpPr>
            <a:spLocks noGrp="1"/>
          </p:cNvSpPr>
          <p:nvPr>
            <p:ph type="body" sz="half" idx="15"/>
          </p:nvPr>
        </p:nvSpPr>
        <p:spPr>
          <a:xfrm>
            <a:off x="1154953" y="3179764"/>
            <a:ext cx="3141879"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Text Placeholder 4"/>
          <p:cNvSpPr>
            <a:spLocks noGrp="1"/>
          </p:cNvSpPr>
          <p:nvPr>
            <p:ph type="body" sz="quarter" idx="3"/>
          </p:nvPr>
        </p:nvSpPr>
        <p:spPr>
          <a:xfrm>
            <a:off x="4512721" y="2603500"/>
            <a:ext cx="3147009"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9" name="Text Placeholder 3"/>
          <p:cNvSpPr>
            <a:spLocks noGrp="1"/>
          </p:cNvSpPr>
          <p:nvPr>
            <p:ph type="body" sz="half" idx="16"/>
          </p:nvPr>
        </p:nvSpPr>
        <p:spPr>
          <a:xfrm>
            <a:off x="4512721" y="3179763"/>
            <a:ext cx="3147009"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4" name="Text Placeholder 4"/>
          <p:cNvSpPr>
            <a:spLocks noGrp="1"/>
          </p:cNvSpPr>
          <p:nvPr>
            <p:ph type="body" sz="quarter" idx="13"/>
          </p:nvPr>
        </p:nvSpPr>
        <p:spPr>
          <a:xfrm>
            <a:off x="7888135" y="2603501"/>
            <a:ext cx="3145730"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0" name="Text Placeholder 3"/>
          <p:cNvSpPr>
            <a:spLocks noGrp="1"/>
          </p:cNvSpPr>
          <p:nvPr>
            <p:ph type="body" sz="half" idx="17"/>
          </p:nvPr>
        </p:nvSpPr>
        <p:spPr>
          <a:xfrm>
            <a:off x="7888329" y="3179762"/>
            <a:ext cx="3145536"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cxnSp>
        <p:nvCxnSpPr>
          <p:cNvPr id="17" name="Straight Connector 16"/>
          <p:cNvCxnSpPr/>
          <p:nvPr/>
        </p:nvCxnSpPr>
        <p:spPr>
          <a:xfrm>
            <a:off x="440397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77240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3C297130-CC5E-493C-9F10-03583D8619C0}" type="datetimeFigureOut">
              <a:rPr lang="en-GB" smtClean="0"/>
              <a:t>21/09/2020</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982EDBAE-A585-4F4E-B5CE-CF96D005A2DA}" type="slidenum">
              <a:rPr lang="en-GB" smtClean="0"/>
              <a:t>‹#›</a:t>
            </a:fld>
            <a:endParaRPr lang="en-GB"/>
          </a:p>
        </p:txBody>
      </p:sp>
    </p:spTree>
    <p:extLst>
      <p:ext uri="{BB962C8B-B14F-4D97-AF65-F5344CB8AC3E}">
        <p14:creationId xmlns:p14="http://schemas.microsoft.com/office/powerpoint/2010/main" val="211984479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1154954" y="4532844"/>
            <a:ext cx="305043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9" name="Picture Placeholder 2"/>
          <p:cNvSpPr>
            <a:spLocks noGrp="1" noChangeAspect="1"/>
          </p:cNvSpPr>
          <p:nvPr>
            <p:ph type="pic" idx="15"/>
          </p:nvPr>
        </p:nvSpPr>
        <p:spPr>
          <a:xfrm>
            <a:off x="1334553"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2" name="Text Placeholder 3"/>
          <p:cNvSpPr>
            <a:spLocks noGrp="1"/>
          </p:cNvSpPr>
          <p:nvPr>
            <p:ph type="body" sz="half" idx="18"/>
          </p:nvPr>
        </p:nvSpPr>
        <p:spPr>
          <a:xfrm>
            <a:off x="1154954" y="5109106"/>
            <a:ext cx="3050438"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Text Placeholder 4"/>
          <p:cNvSpPr>
            <a:spLocks noGrp="1"/>
          </p:cNvSpPr>
          <p:nvPr>
            <p:ph type="body" sz="quarter" idx="3"/>
          </p:nvPr>
        </p:nvSpPr>
        <p:spPr>
          <a:xfrm>
            <a:off x="4568865" y="4532844"/>
            <a:ext cx="3050438" cy="576263"/>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1" name="Picture Placeholder 2"/>
          <p:cNvSpPr>
            <a:spLocks noGrp="1" noChangeAspect="1"/>
          </p:cNvSpPr>
          <p:nvPr>
            <p:ph type="pic" idx="21"/>
          </p:nvPr>
        </p:nvSpPr>
        <p:spPr>
          <a:xfrm>
            <a:off x="4748462" y="2603500"/>
            <a:ext cx="2691243"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3" name="Text Placeholder 3"/>
          <p:cNvSpPr>
            <a:spLocks noGrp="1"/>
          </p:cNvSpPr>
          <p:nvPr>
            <p:ph type="body" sz="half" idx="19"/>
          </p:nvPr>
        </p:nvSpPr>
        <p:spPr>
          <a:xfrm>
            <a:off x="4570172" y="5109105"/>
            <a:ext cx="3050438"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4" name="Text Placeholder 4"/>
          <p:cNvSpPr>
            <a:spLocks noGrp="1"/>
          </p:cNvSpPr>
          <p:nvPr>
            <p:ph type="body" sz="quarter" idx="13"/>
          </p:nvPr>
        </p:nvSpPr>
        <p:spPr>
          <a:xfrm>
            <a:off x="7982775" y="4532845"/>
            <a:ext cx="3051095"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2" name="Picture Placeholder 2"/>
          <p:cNvSpPr>
            <a:spLocks noGrp="1" noChangeAspect="1"/>
          </p:cNvSpPr>
          <p:nvPr>
            <p:ph type="pic" idx="22"/>
          </p:nvPr>
        </p:nvSpPr>
        <p:spPr>
          <a:xfrm>
            <a:off x="8163031"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20"/>
          </p:nvPr>
        </p:nvSpPr>
        <p:spPr>
          <a:xfrm>
            <a:off x="7982775" y="5109104"/>
            <a:ext cx="3051096"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cxnSp>
        <p:nvCxnSpPr>
          <p:cNvPr id="43" name="Straight Connector 42"/>
          <p:cNvCxnSpPr/>
          <p:nvPr/>
        </p:nvCxnSpPr>
        <p:spPr>
          <a:xfrm>
            <a:off x="440583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a:off x="7797802"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3C297130-CC5E-493C-9F10-03583D8619C0}" type="datetimeFigureOut">
              <a:rPr lang="en-GB" smtClean="0"/>
              <a:t>21/09/2020</a:t>
            </a:fld>
            <a:endParaRPr lang="en-GB"/>
          </a:p>
        </p:txBody>
      </p:sp>
      <p:sp>
        <p:nvSpPr>
          <p:cNvPr id="8" name="Footer Placeholder 7"/>
          <p:cNvSpPr>
            <a:spLocks noGrp="1"/>
          </p:cNvSpPr>
          <p:nvPr>
            <p:ph type="ftr" sz="quarter" idx="11"/>
          </p:nvPr>
        </p:nvSpPr>
        <p:spPr>
          <a:xfrm>
            <a:off x="561111" y="6391838"/>
            <a:ext cx="3644282" cy="304801"/>
          </a:xfrm>
        </p:spPr>
        <p:txBody>
          <a:bodyPr/>
          <a:lstStyle/>
          <a:p>
            <a:endParaRPr lang="en-GB"/>
          </a:p>
        </p:txBody>
      </p:sp>
      <p:sp>
        <p:nvSpPr>
          <p:cNvPr id="9" name="Slide Number Placeholder 8"/>
          <p:cNvSpPr>
            <a:spLocks noGrp="1"/>
          </p:cNvSpPr>
          <p:nvPr>
            <p:ph type="sldNum" sz="quarter" idx="12"/>
          </p:nvPr>
        </p:nvSpPr>
        <p:spPr/>
        <p:txBody>
          <a:bodyPr/>
          <a:lstStyle/>
          <a:p>
            <a:fld id="{982EDBAE-A585-4F4E-B5CE-CF96D005A2DA}" type="slidenum">
              <a:rPr lang="en-GB" smtClean="0"/>
              <a:t>‹#›</a:t>
            </a:fld>
            <a:endParaRPr lang="en-GB"/>
          </a:p>
        </p:txBody>
      </p:sp>
    </p:spTree>
    <p:extLst>
      <p:ext uri="{BB962C8B-B14F-4D97-AF65-F5344CB8AC3E}">
        <p14:creationId xmlns:p14="http://schemas.microsoft.com/office/powerpoint/2010/main" val="42458598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1154954" y="2603500"/>
            <a:ext cx="8825659" cy="3416300"/>
          </a:xfrm>
        </p:spPr>
        <p:txBody>
          <a:bodyPr vert="eaVert" anchor="t" anchorCtr="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10695439" y="6391838"/>
            <a:ext cx="990599" cy="304799"/>
          </a:xfrm>
        </p:spPr>
        <p:txBody>
          <a:bodyPr/>
          <a:lstStyle/>
          <a:p>
            <a:fld id="{3C297130-CC5E-493C-9F10-03583D8619C0}" type="datetimeFigureOut">
              <a:rPr lang="en-GB" smtClean="0"/>
              <a:t>21/09/2020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82EDBAE-A585-4F4E-B5CE-CF96D005A2DA}" type="slidenum">
              <a:rPr lang="en-GB" smtClean="0"/>
              <a:t>‹#›</a:t>
            </a:fld>
            <a:endParaRPr lang="en-GB"/>
          </a:p>
        </p:txBody>
      </p:sp>
    </p:spTree>
    <p:extLst>
      <p:ext uri="{BB962C8B-B14F-4D97-AF65-F5344CB8AC3E}">
        <p14:creationId xmlns:p14="http://schemas.microsoft.com/office/powerpoint/2010/main" val="98234722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2" name="Rectangle 11"/>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Rectangle 6"/>
            <p:cNvSpPr/>
            <p:nvPr/>
          </p:nvSpPr>
          <p:spPr bwMode="gray">
            <a:xfrm>
              <a:off x="414867" y="402165"/>
              <a:ext cx="6510866"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7" name="Freeform 5"/>
            <p:cNvSpPr/>
            <p:nvPr/>
          </p:nvSpPr>
          <p:spPr bwMode="gray">
            <a:xfrm rot="5101749">
              <a:off x="6294738" y="457773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0" name="Freeform 5"/>
            <p:cNvSpPr/>
            <p:nvPr/>
          </p:nvSpPr>
          <p:spPr bwMode="gray">
            <a:xfrm rot="5400000">
              <a:off x="44492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3"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Vertical Title 1"/>
          <p:cNvSpPr>
            <a:spLocks noGrp="1"/>
          </p:cNvSpPr>
          <p:nvPr>
            <p:ph type="title" orient="vert"/>
          </p:nvPr>
        </p:nvSpPr>
        <p:spPr>
          <a:xfrm>
            <a:off x="8585235" y="1278467"/>
            <a:ext cx="1409965" cy="4748590"/>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1154954" y="1278467"/>
            <a:ext cx="6256025" cy="474859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10653104" y="6391838"/>
            <a:ext cx="992135" cy="304799"/>
          </a:xfrm>
        </p:spPr>
        <p:txBody>
          <a:bodyPr/>
          <a:lstStyle/>
          <a:p>
            <a:fld id="{3C297130-CC5E-493C-9F10-03583D8619C0}" type="datetimeFigureOut">
              <a:rPr lang="en-GB" smtClean="0"/>
              <a:t>21/09/2020</a:t>
            </a:fld>
            <a:endParaRPr lang="en-GB"/>
          </a:p>
        </p:txBody>
      </p:sp>
      <p:sp>
        <p:nvSpPr>
          <p:cNvPr id="5" name="Footer Placeholder 4"/>
          <p:cNvSpPr>
            <a:spLocks noGrp="1"/>
          </p:cNvSpPr>
          <p:nvPr>
            <p:ph type="ftr" sz="quarter" idx="11"/>
          </p:nvPr>
        </p:nvSpPr>
        <p:spPr/>
        <p:txBody>
          <a:bodyPr/>
          <a:lstStyle/>
          <a:p>
            <a:endParaRPr lang="en-GB"/>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982EDBAE-A585-4F4E-B5CE-CF96D005A2DA}" type="slidenum">
              <a:rPr lang="en-GB" smtClean="0"/>
              <a:t>‹#›</a:t>
            </a:fld>
            <a:endParaRPr lang="en-GB"/>
          </a:p>
        </p:txBody>
      </p:sp>
    </p:spTree>
    <p:extLst>
      <p:ext uri="{BB962C8B-B14F-4D97-AF65-F5344CB8AC3E}">
        <p14:creationId xmlns:p14="http://schemas.microsoft.com/office/powerpoint/2010/main" val="42507610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1154954" y="2603500"/>
            <a:ext cx="8825659" cy="34163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C297130-CC5E-493C-9F10-03583D8619C0}" type="datetimeFigureOut">
              <a:rPr lang="en-GB" smtClean="0"/>
              <a:t>21/09/2020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82EDBAE-A585-4F4E-B5CE-CF96D005A2DA}" type="slidenum">
              <a:rPr lang="en-GB" smtClean="0"/>
              <a:t>‹#›</a:t>
            </a:fld>
            <a:endParaRPr lang="en-GB"/>
          </a:p>
        </p:txBody>
      </p:sp>
    </p:spTree>
    <p:extLst>
      <p:ext uri="{BB962C8B-B14F-4D97-AF65-F5344CB8AC3E}">
        <p14:creationId xmlns:p14="http://schemas.microsoft.com/office/powerpoint/2010/main" val="19178494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bwMode="gray">
            <a:xfrm>
              <a:off x="7289800" y="402165"/>
              <a:ext cx="44788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5"/>
            <p:cNvSpPr/>
            <p:nvPr/>
          </p:nvSpPr>
          <p:spPr bwMode="gray">
            <a:xfrm rot="16200000">
              <a:off x="3787244"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p:nvPr/>
          </p:nvSpPr>
          <p:spPr bwMode="gray">
            <a:xfrm rot="15922489">
              <a:off x="469835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677645"/>
            <a:ext cx="4351025" cy="2283824"/>
          </a:xfrm>
        </p:spPr>
        <p:txBody>
          <a:bodyPr anchor="ctr"/>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895559" y="2677644"/>
            <a:ext cx="3757545" cy="2283824"/>
          </a:xfrm>
        </p:spPr>
        <p:txBody>
          <a:bodyPr anchor="ctr"/>
          <a:lstStyle>
            <a:lvl1pPr marL="0" indent="0" algn="l">
              <a:buNone/>
              <a:defRPr sz="2000" cap="all">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C297130-CC5E-493C-9F10-03583D8619C0}" type="datetimeFigureOut">
              <a:rPr lang="en-GB" smtClean="0"/>
              <a:t>21/09/2020</a:t>
            </a:fld>
            <a:endParaRPr lang="en-GB"/>
          </a:p>
        </p:txBody>
      </p:sp>
      <p:sp>
        <p:nvSpPr>
          <p:cNvPr id="5" name="Footer Placeholder 4"/>
          <p:cNvSpPr>
            <a:spLocks noGrp="1"/>
          </p:cNvSpPr>
          <p:nvPr>
            <p:ph type="ftr" sz="quarter" idx="11"/>
          </p:nvPr>
        </p:nvSpPr>
        <p:spPr/>
        <p:txBody>
          <a:bodyPr/>
          <a:lstStyle/>
          <a:p>
            <a:endParaRPr lang="en-GB"/>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982EDBAE-A585-4F4E-B5CE-CF96D005A2DA}" type="slidenum">
              <a:rPr lang="en-GB" smtClean="0"/>
              <a:t>‹#›</a:t>
            </a:fld>
            <a:endParaRPr lang="en-GB"/>
          </a:p>
        </p:txBody>
      </p:sp>
    </p:spTree>
    <p:extLst>
      <p:ext uri="{BB962C8B-B14F-4D97-AF65-F5344CB8AC3E}">
        <p14:creationId xmlns:p14="http://schemas.microsoft.com/office/powerpoint/2010/main" val="16988336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54954" y="2603500"/>
            <a:ext cx="4825158" cy="3416301"/>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08712" y="2603500"/>
            <a:ext cx="4825159" cy="3416300"/>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C297130-CC5E-493C-9F10-03583D8619C0}" type="datetimeFigureOut">
              <a:rPr lang="en-GB" smtClean="0"/>
              <a:t>21/09/2020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82EDBAE-A585-4F4E-B5CE-CF96D005A2DA}" type="slidenum">
              <a:rPr lang="en-GB" smtClean="0"/>
              <a:t>‹#›</a:t>
            </a:fld>
            <a:endParaRPr lang="en-GB"/>
          </a:p>
        </p:txBody>
      </p:sp>
    </p:spTree>
    <p:extLst>
      <p:ext uri="{BB962C8B-B14F-4D97-AF65-F5344CB8AC3E}">
        <p14:creationId xmlns:p14="http://schemas.microsoft.com/office/powerpoint/2010/main" val="39188550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54954" y="2603500"/>
            <a:ext cx="4825157"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154954" y="3179762"/>
            <a:ext cx="4825158" cy="2840039"/>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08712" y="2603500"/>
            <a:ext cx="482515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208712" y="3179762"/>
            <a:ext cx="4825159" cy="2840039"/>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C297130-CC5E-493C-9F10-03583D8619C0}" type="datetimeFigureOut">
              <a:rPr lang="en-GB" smtClean="0"/>
              <a:t>21/09/2020</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982EDBAE-A585-4F4E-B5CE-CF96D005A2DA}" type="slidenum">
              <a:rPr lang="en-GB" smtClean="0"/>
              <a:t>‹#›</a:t>
            </a:fld>
            <a:endParaRPr lang="en-GB"/>
          </a:p>
        </p:txBody>
      </p:sp>
    </p:spTree>
    <p:extLst>
      <p:ext uri="{BB962C8B-B14F-4D97-AF65-F5344CB8AC3E}">
        <p14:creationId xmlns:p14="http://schemas.microsoft.com/office/powerpoint/2010/main" val="8439893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Title 1"/>
          <p:cNvSpPr>
            <a:spLocks noGrp="1"/>
          </p:cNvSpPr>
          <p:nvPr>
            <p:ph type="title"/>
          </p:nvPr>
        </p:nvSpPr>
        <p:spPr>
          <a:xfrm>
            <a:off x="1154954" y="973668"/>
            <a:ext cx="8761413" cy="706964"/>
          </a:xfrm>
        </p:spPr>
        <p:txBody>
          <a:bodyPr/>
          <a:lstStyle>
            <a:lvl1pPr>
              <a:defRPr/>
            </a:lvl1p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C297130-CC5E-493C-9F10-03583D8619C0}" type="datetimeFigureOut">
              <a:rPr lang="en-GB" smtClean="0"/>
              <a:t>21/09/2020</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82EDBAE-A585-4F4E-B5CE-CF96D005A2DA}" type="slidenum">
              <a:rPr lang="en-GB" smtClean="0"/>
              <a:t>‹#›</a:t>
            </a:fld>
            <a:endParaRPr lang="en-GB"/>
          </a:p>
        </p:txBody>
      </p:sp>
    </p:spTree>
    <p:extLst>
      <p:ext uri="{BB962C8B-B14F-4D97-AF65-F5344CB8AC3E}">
        <p14:creationId xmlns:p14="http://schemas.microsoft.com/office/powerpoint/2010/main" val="37871113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C297130-CC5E-493C-9F10-03583D8619C0}" type="datetimeFigureOut">
              <a:rPr lang="en-GB" smtClean="0"/>
              <a:t>21/09/2020</a:t>
            </a:fld>
            <a:endParaRPr lang="en-GB"/>
          </a:p>
        </p:txBody>
      </p:sp>
      <p:sp>
        <p:nvSpPr>
          <p:cNvPr id="3" name="Footer Placeholder 2"/>
          <p:cNvSpPr>
            <a:spLocks noGrp="1"/>
          </p:cNvSpPr>
          <p:nvPr>
            <p:ph type="ftr" sz="quarter" idx="11"/>
          </p:nvPr>
        </p:nvSpPr>
        <p:spPr/>
        <p:txBody>
          <a:bodyPr/>
          <a:lstStyle/>
          <a:p>
            <a:endParaRPr lang="en-GB"/>
          </a:p>
        </p:txBody>
      </p:sp>
      <p:sp>
        <p:nvSpPr>
          <p:cNvPr id="7" name="Rectangle 6"/>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4" name="Slide Number Placeholder 3"/>
          <p:cNvSpPr>
            <a:spLocks noGrp="1"/>
          </p:cNvSpPr>
          <p:nvPr>
            <p:ph type="sldNum" sz="quarter" idx="12"/>
          </p:nvPr>
        </p:nvSpPr>
        <p:spPr/>
        <p:txBody>
          <a:bodyPr/>
          <a:lstStyle/>
          <a:p>
            <a:fld id="{982EDBAE-A585-4F4E-B5CE-CF96D005A2DA}" type="slidenum">
              <a:rPr lang="en-GB" smtClean="0"/>
              <a:t>‹#›</a:t>
            </a:fld>
            <a:endParaRPr lang="en-GB"/>
          </a:p>
        </p:txBody>
      </p:sp>
    </p:spTree>
    <p:extLst>
      <p:ext uri="{BB962C8B-B14F-4D97-AF65-F5344CB8AC3E}">
        <p14:creationId xmlns:p14="http://schemas.microsoft.com/office/powerpoint/2010/main" val="36276875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5713412" y="402165"/>
              <a:ext cx="605525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8" name="Freeform 5"/>
            <p:cNvSpPr/>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1295400"/>
            <a:ext cx="2793158" cy="16002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5781146" y="1447800"/>
            <a:ext cx="5190066" cy="4572000"/>
          </a:xfrm>
        </p:spPr>
        <p:txBody>
          <a:bodyPr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bwMode="gray">
          <a:xfrm>
            <a:off x="1154954" y="3129280"/>
            <a:ext cx="2793158" cy="2895599"/>
          </a:xfrm>
        </p:spPr>
        <p:txBody>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3C297130-CC5E-493C-9F10-03583D8619C0}" type="datetimeFigureOut">
              <a:rPr lang="en-GB" smtClean="0"/>
              <a:t>21/09/2020</a:t>
            </a:fld>
            <a:endParaRPr lang="en-GB"/>
          </a:p>
        </p:txBody>
      </p:sp>
      <p:sp>
        <p:nvSpPr>
          <p:cNvPr id="6" name="Footer Placeholder 5"/>
          <p:cNvSpPr>
            <a:spLocks noGrp="1"/>
          </p:cNvSpPr>
          <p:nvPr>
            <p:ph type="ftr" sz="quarter" idx="11"/>
          </p:nvPr>
        </p:nvSpPr>
        <p:spPr/>
        <p:txBody>
          <a:bodyPr/>
          <a:lstStyle/>
          <a:p>
            <a:endParaRPr lang="en-GB"/>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982EDBAE-A585-4F4E-B5CE-CF96D005A2DA}" type="slidenum">
              <a:rPr lang="en-GB" smtClean="0"/>
              <a:t>‹#›</a:t>
            </a:fld>
            <a:endParaRPr lang="en-GB"/>
          </a:p>
        </p:txBody>
      </p:sp>
    </p:spTree>
    <p:extLst>
      <p:ext uri="{BB962C8B-B14F-4D97-AF65-F5344CB8AC3E}">
        <p14:creationId xmlns:p14="http://schemas.microsoft.com/office/powerpoint/2010/main" val="36106127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6172200" y="402165"/>
              <a:ext cx="55964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22" name="Freeform 5"/>
            <p:cNvSpPr/>
            <p:nvPr/>
          </p:nvSpPr>
          <p:spPr bwMode="gray">
            <a:xfrm rot="15922489">
              <a:off x="4203594"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32954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1693333"/>
            <a:ext cx="3865134" cy="1735667"/>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547870" y="1143000"/>
            <a:ext cx="3227193"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marL="0" lvl="0" indent="0" algn="ctr">
              <a:buNone/>
            </a:pPr>
            <a:r>
              <a:rPr lang="en-US"/>
              <a:t>Click icon to add picture</a:t>
            </a:r>
            <a:endParaRPr lang="en-US" dirty="0"/>
          </a:p>
        </p:txBody>
      </p:sp>
      <p:sp>
        <p:nvSpPr>
          <p:cNvPr id="4" name="Text Placeholder 3"/>
          <p:cNvSpPr>
            <a:spLocks noGrp="1"/>
          </p:cNvSpPr>
          <p:nvPr>
            <p:ph type="body" sz="half" idx="2"/>
          </p:nvPr>
        </p:nvSpPr>
        <p:spPr bwMode="gray">
          <a:xfrm>
            <a:off x="1154954" y="3657600"/>
            <a:ext cx="3859212" cy="1371600"/>
          </a:xfrm>
        </p:spPr>
        <p:txBody>
          <a:bodyPr>
            <a:normAutofit/>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3C297130-CC5E-493C-9F10-03583D8619C0}" type="datetimeFigureOut">
              <a:rPr lang="en-GB" smtClean="0"/>
              <a:t>21/09/2020</a:t>
            </a:fld>
            <a:endParaRPr lang="en-GB"/>
          </a:p>
        </p:txBody>
      </p:sp>
      <p:sp>
        <p:nvSpPr>
          <p:cNvPr id="6" name="Footer Placeholder 5"/>
          <p:cNvSpPr>
            <a:spLocks noGrp="1"/>
          </p:cNvSpPr>
          <p:nvPr>
            <p:ph type="ftr" sz="quarter" idx="11"/>
          </p:nvPr>
        </p:nvSpPr>
        <p:spPr/>
        <p:txBody>
          <a:bodyPr/>
          <a:lstStyle/>
          <a:p>
            <a:endParaRPr lang="en-GB"/>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982EDBAE-A585-4F4E-B5CE-CF96D005A2DA}" type="slidenum">
              <a:rPr lang="en-GB" smtClean="0"/>
              <a:t>‹#›</a:t>
            </a:fld>
            <a:endParaRPr lang="en-GB"/>
          </a:p>
        </p:txBody>
      </p:sp>
    </p:spTree>
    <p:extLst>
      <p:ext uri="{BB962C8B-B14F-4D97-AF65-F5344CB8AC3E}">
        <p14:creationId xmlns:p14="http://schemas.microsoft.com/office/powerpoint/2010/main" val="4184562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7" name="Rectangle 6"/>
            <p:cNvSpPr/>
            <p:nvPr/>
          </p:nvSpPr>
          <p:spPr>
            <a:xfrm>
              <a:off x="0" y="0"/>
              <a:ext cx="12192000" cy="6858000"/>
            </a:xfrm>
            <a:prstGeom prst="rect">
              <a:avLst/>
            </a:prstGeom>
            <a:blipFill>
              <a:blip r:embed="rId19">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Freeform 5"/>
            <p:cNvSpPr/>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9" name="Freeform 5"/>
            <p:cNvSpPr/>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4"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Placeholder 1"/>
          <p:cNvSpPr>
            <a:spLocks noGrp="1"/>
          </p:cNvSpPr>
          <p:nvPr>
            <p:ph type="title"/>
          </p:nvPr>
        </p:nvSpPr>
        <p:spPr bwMode="gray">
          <a:xfrm>
            <a:off x="1154954" y="973668"/>
            <a:ext cx="8761413" cy="706964"/>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1154954" y="2603500"/>
            <a:ext cx="8761413" cy="341630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653104" y="6391838"/>
            <a:ext cx="990599" cy="304799"/>
          </a:xfrm>
          <a:prstGeom prst="rect">
            <a:avLst/>
          </a:prstGeom>
        </p:spPr>
        <p:txBody>
          <a:bodyPr vert="horz" lIns="91440" tIns="45720" rIns="91440" bIns="45720" rtlCol="0" anchor="ctr"/>
          <a:lstStyle>
            <a:lvl1pPr algn="r">
              <a:defRPr sz="1000" b="1" i="0">
                <a:solidFill>
                  <a:schemeClr val="accent1"/>
                </a:solidFill>
              </a:defRPr>
            </a:lvl1pPr>
          </a:lstStyle>
          <a:p>
            <a:fld id="{3C297130-CC5E-493C-9F10-03583D8619C0}" type="datetimeFigureOut">
              <a:rPr lang="en-GB" smtClean="0"/>
              <a:t>21/09/2020</a:t>
            </a:fld>
            <a:endParaRPr lang="en-GB"/>
          </a:p>
        </p:txBody>
      </p:sp>
      <p:sp>
        <p:nvSpPr>
          <p:cNvPr id="5" name="Footer Placeholder 4"/>
          <p:cNvSpPr>
            <a:spLocks noGrp="1"/>
          </p:cNvSpPr>
          <p:nvPr>
            <p:ph type="ftr" sz="quarter" idx="3"/>
          </p:nvPr>
        </p:nvSpPr>
        <p:spPr>
          <a:xfrm>
            <a:off x="561110" y="6391838"/>
            <a:ext cx="3859795" cy="304801"/>
          </a:xfrm>
          <a:prstGeom prst="rect">
            <a:avLst/>
          </a:prstGeom>
        </p:spPr>
        <p:txBody>
          <a:bodyPr vert="horz" lIns="91440" tIns="45720" rIns="91440" bIns="45720" rtlCol="0" anchor="ctr"/>
          <a:lstStyle>
            <a:lvl1pPr algn="l">
              <a:defRPr sz="1000" b="1" i="0">
                <a:solidFill>
                  <a:schemeClr val="accent1"/>
                </a:solidFill>
              </a:defRPr>
            </a:lvl1pPr>
          </a:lstStyle>
          <a:p>
            <a:endParaRPr lang="en-GB"/>
          </a:p>
        </p:txBody>
      </p:sp>
      <p:sp>
        <p:nvSpPr>
          <p:cNvPr id="21" name="Rectangle 2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bg1"/>
                </a:solidFill>
              </a:defRPr>
            </a:lvl1pPr>
          </a:lstStyle>
          <a:p>
            <a:fld id="{982EDBAE-A585-4F4E-B5CE-CF96D005A2DA}" type="slidenum">
              <a:rPr lang="en-GB" smtClean="0"/>
              <a:t>‹#›</a:t>
            </a:fld>
            <a:endParaRPr lang="en-GB"/>
          </a:p>
        </p:txBody>
      </p:sp>
    </p:spTree>
    <p:extLst>
      <p:ext uri="{BB962C8B-B14F-4D97-AF65-F5344CB8AC3E}">
        <p14:creationId xmlns:p14="http://schemas.microsoft.com/office/powerpoint/2010/main" val="4012670843"/>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 id="2147483710" r:id="rId14"/>
    <p:sldLayoutId id="2147483711" r:id="rId15"/>
    <p:sldLayoutId id="2147483712" r:id="rId16"/>
    <p:sldLayoutId id="2147483713" r:id="rId17"/>
  </p:sldLayoutIdLst>
  <p:txStyles>
    <p:title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hyperlink" Target="mailto:ECSandLTMSBusinessSupport@roehampton.ac.uk" TargetMode="Externa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slideLayout" Target="../slideLayouts/slideLayout2.xml"/><Relationship Id="rId1" Type="http://schemas.openxmlformats.org/officeDocument/2006/relationships/video" Target="https://www.youtube.com/embed/wT_9ipjUNp0?feature=oembed" TargetMode="External"/></Relationships>
</file>

<file path=ppt/slides/_rels/slide24.xml.rels><?xml version="1.0" encoding="UTF-8" standalone="yes"?>
<Relationships xmlns="http://schemas.openxmlformats.org/package/2006/relationships"><Relationship Id="rId2" Type="http://schemas.openxmlformats.org/officeDocument/2006/relationships/hyperlink" Target="mailto:cvreports@roehampton.ac.uk" TargetMode="Externa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Layout" Target="../slideLayouts/slideLayout2.xml"/><Relationship Id="rId4" Type="http://schemas.openxmlformats.org/officeDocument/2006/relationships/image" Target="../media/image31.svg"/></Relationships>
</file>

<file path=ppt/slides/_rels/slide2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eg"/><Relationship Id="rId1" Type="http://schemas.openxmlformats.org/officeDocument/2006/relationships/slideLayout" Target="../slideLayouts/slideLayout1.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2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41.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B9CC3E5-EA42-4393-A2C0-5192B91BD7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l="56496" t="34562" r="6581" b="30351"/>
          <a:stretch/>
        </p:blipFill>
        <p:spPr>
          <a:xfrm>
            <a:off x="561110" y="931997"/>
            <a:ext cx="5448111" cy="2523887"/>
          </a:xfrm>
          <a:prstGeom prst="roundRect">
            <a:avLst>
              <a:gd name="adj" fmla="val 0"/>
            </a:avLst>
          </a:prstGeom>
          <a:effectLst/>
        </p:spPr>
      </p:pic>
      <p:sp>
        <p:nvSpPr>
          <p:cNvPr id="12" name="Rectangle 11">
            <a:extLst>
              <a:ext uri="{FF2B5EF4-FFF2-40B4-BE49-F238E27FC236}">
                <a16:creationId xmlns:a16="http://schemas.microsoft.com/office/drawing/2014/main" id="{FB8DBC8E-FBA7-466C-8D97-75B15FBE90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8199" y="473338"/>
            <a:ext cx="3439617" cy="3439617"/>
          </a:xfrm>
          <a:prstGeom prst="roundRect">
            <a:avLst>
              <a:gd name="adj" fmla="val 0"/>
            </a:avLst>
          </a:prstGeom>
          <a:effectLst/>
        </p:spPr>
      </p:pic>
      <p:sp>
        <p:nvSpPr>
          <p:cNvPr id="14" name="Freeform: Shape 13">
            <a:extLst>
              <a:ext uri="{FF2B5EF4-FFF2-40B4-BE49-F238E27FC236}">
                <a16:creationId xmlns:a16="http://schemas.microsoft.com/office/drawing/2014/main" id="{E6FFF64E-1FE4-4AE0-9D62-567AA183C1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7200" y="4133850"/>
            <a:ext cx="11277600" cy="2250018"/>
          </a:xfrm>
          <a:custGeom>
            <a:avLst/>
            <a:gdLst>
              <a:gd name="connsiteX0" fmla="*/ 5264150 w 11277600"/>
              <a:gd name="connsiteY0" fmla="*/ 0 h 2250018"/>
              <a:gd name="connsiteX1" fmla="*/ 5499100 w 11277600"/>
              <a:gd name="connsiteY1" fmla="*/ 1588 h 2250018"/>
              <a:gd name="connsiteX2" fmla="*/ 5730875 w 11277600"/>
              <a:gd name="connsiteY2" fmla="*/ 1588 h 2250018"/>
              <a:gd name="connsiteX3" fmla="*/ 5961063 w 11277600"/>
              <a:gd name="connsiteY3" fmla="*/ 4763 h 2250018"/>
              <a:gd name="connsiteX4" fmla="*/ 6186488 w 11277600"/>
              <a:gd name="connsiteY4" fmla="*/ 9525 h 2250018"/>
              <a:gd name="connsiteX5" fmla="*/ 6410325 w 11277600"/>
              <a:gd name="connsiteY5" fmla="*/ 14288 h 2250018"/>
              <a:gd name="connsiteX6" fmla="*/ 6629400 w 11277600"/>
              <a:gd name="connsiteY6" fmla="*/ 19050 h 2250018"/>
              <a:gd name="connsiteX7" fmla="*/ 6846888 w 11277600"/>
              <a:gd name="connsiteY7" fmla="*/ 26988 h 2250018"/>
              <a:gd name="connsiteX8" fmla="*/ 7061200 w 11277600"/>
              <a:gd name="connsiteY8" fmla="*/ 34925 h 2250018"/>
              <a:gd name="connsiteX9" fmla="*/ 7270750 w 11277600"/>
              <a:gd name="connsiteY9" fmla="*/ 42863 h 2250018"/>
              <a:gd name="connsiteX10" fmla="*/ 7680325 w 11277600"/>
              <a:gd name="connsiteY10" fmla="*/ 63500 h 2250018"/>
              <a:gd name="connsiteX11" fmla="*/ 8072438 w 11277600"/>
              <a:gd name="connsiteY11" fmla="*/ 85725 h 2250018"/>
              <a:gd name="connsiteX12" fmla="*/ 8448675 w 11277600"/>
              <a:gd name="connsiteY12" fmla="*/ 109538 h 2250018"/>
              <a:gd name="connsiteX13" fmla="*/ 8805862 w 11277600"/>
              <a:gd name="connsiteY13" fmla="*/ 134938 h 2250018"/>
              <a:gd name="connsiteX14" fmla="*/ 9145588 w 11277600"/>
              <a:gd name="connsiteY14" fmla="*/ 161925 h 2250018"/>
              <a:gd name="connsiteX15" fmla="*/ 9461500 w 11277600"/>
              <a:gd name="connsiteY15" fmla="*/ 190500 h 2250018"/>
              <a:gd name="connsiteX16" fmla="*/ 9758362 w 11277600"/>
              <a:gd name="connsiteY16" fmla="*/ 219075 h 2250018"/>
              <a:gd name="connsiteX17" fmla="*/ 10031412 w 11277600"/>
              <a:gd name="connsiteY17" fmla="*/ 247650 h 2250018"/>
              <a:gd name="connsiteX18" fmla="*/ 10282238 w 11277600"/>
              <a:gd name="connsiteY18" fmla="*/ 274638 h 2250018"/>
              <a:gd name="connsiteX19" fmla="*/ 10504488 w 11277600"/>
              <a:gd name="connsiteY19" fmla="*/ 300038 h 2250018"/>
              <a:gd name="connsiteX20" fmla="*/ 10704512 w 11277600"/>
              <a:gd name="connsiteY20" fmla="*/ 323850 h 2250018"/>
              <a:gd name="connsiteX21" fmla="*/ 10874375 w 11277600"/>
              <a:gd name="connsiteY21" fmla="*/ 344488 h 2250018"/>
              <a:gd name="connsiteX22" fmla="*/ 11015662 w 11277600"/>
              <a:gd name="connsiteY22" fmla="*/ 363538 h 2250018"/>
              <a:gd name="connsiteX23" fmla="*/ 11210925 w 11277600"/>
              <a:gd name="connsiteY23" fmla="*/ 390525 h 2250018"/>
              <a:gd name="connsiteX24" fmla="*/ 11277600 w 11277600"/>
              <a:gd name="connsiteY24" fmla="*/ 400050 h 2250018"/>
              <a:gd name="connsiteX25" fmla="*/ 11277600 w 11277600"/>
              <a:gd name="connsiteY25" fmla="*/ 2250018 h 2250018"/>
              <a:gd name="connsiteX26" fmla="*/ 0 w 11277600"/>
              <a:gd name="connsiteY26" fmla="*/ 2250018 h 2250018"/>
              <a:gd name="connsiteX27" fmla="*/ 0 w 11277600"/>
              <a:gd name="connsiteY27" fmla="*/ 398463 h 2250018"/>
              <a:gd name="connsiteX28" fmla="*/ 255588 w 11277600"/>
              <a:gd name="connsiteY28" fmla="*/ 358775 h 2250018"/>
              <a:gd name="connsiteX29" fmla="*/ 511175 w 11277600"/>
              <a:gd name="connsiteY29" fmla="*/ 320675 h 2250018"/>
              <a:gd name="connsiteX30" fmla="*/ 766762 w 11277600"/>
              <a:gd name="connsiteY30" fmla="*/ 284163 h 2250018"/>
              <a:gd name="connsiteX31" fmla="*/ 1023938 w 11277600"/>
              <a:gd name="connsiteY31" fmla="*/ 252413 h 2250018"/>
              <a:gd name="connsiteX32" fmla="*/ 1279525 w 11277600"/>
              <a:gd name="connsiteY32" fmla="*/ 220663 h 2250018"/>
              <a:gd name="connsiteX33" fmla="*/ 1536700 w 11277600"/>
              <a:gd name="connsiteY33" fmla="*/ 190500 h 2250018"/>
              <a:gd name="connsiteX34" fmla="*/ 1790700 w 11277600"/>
              <a:gd name="connsiteY34" fmla="*/ 165100 h 2250018"/>
              <a:gd name="connsiteX35" fmla="*/ 2047875 w 11277600"/>
              <a:gd name="connsiteY35" fmla="*/ 141288 h 2250018"/>
              <a:gd name="connsiteX36" fmla="*/ 2303462 w 11277600"/>
              <a:gd name="connsiteY36" fmla="*/ 119063 h 2250018"/>
              <a:gd name="connsiteX37" fmla="*/ 2555875 w 11277600"/>
              <a:gd name="connsiteY37" fmla="*/ 100013 h 2250018"/>
              <a:gd name="connsiteX38" fmla="*/ 2809875 w 11277600"/>
              <a:gd name="connsiteY38" fmla="*/ 80963 h 2250018"/>
              <a:gd name="connsiteX39" fmla="*/ 3062288 w 11277600"/>
              <a:gd name="connsiteY39" fmla="*/ 65088 h 2250018"/>
              <a:gd name="connsiteX40" fmla="*/ 3313113 w 11277600"/>
              <a:gd name="connsiteY40" fmla="*/ 52388 h 2250018"/>
              <a:gd name="connsiteX41" fmla="*/ 3563938 w 11277600"/>
              <a:gd name="connsiteY41" fmla="*/ 39688 h 2250018"/>
              <a:gd name="connsiteX42" fmla="*/ 3811588 w 11277600"/>
              <a:gd name="connsiteY42" fmla="*/ 28575 h 2250018"/>
              <a:gd name="connsiteX43" fmla="*/ 4057650 w 11277600"/>
              <a:gd name="connsiteY43" fmla="*/ 20638 h 2250018"/>
              <a:gd name="connsiteX44" fmla="*/ 4303713 w 11277600"/>
              <a:gd name="connsiteY44" fmla="*/ 14288 h 2250018"/>
              <a:gd name="connsiteX45" fmla="*/ 4546600 w 11277600"/>
              <a:gd name="connsiteY45" fmla="*/ 7938 h 2250018"/>
              <a:gd name="connsiteX46" fmla="*/ 4787900 w 11277600"/>
              <a:gd name="connsiteY46" fmla="*/ 4763 h 2250018"/>
              <a:gd name="connsiteX47" fmla="*/ 5027613 w 11277600"/>
              <a:gd name="connsiteY47" fmla="*/ 1588 h 2250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1277600" h="2250018">
                <a:moveTo>
                  <a:pt x="5264150" y="0"/>
                </a:moveTo>
                <a:lnTo>
                  <a:pt x="5499100" y="1588"/>
                </a:lnTo>
                <a:lnTo>
                  <a:pt x="5730875" y="1588"/>
                </a:lnTo>
                <a:lnTo>
                  <a:pt x="5961063" y="4763"/>
                </a:lnTo>
                <a:lnTo>
                  <a:pt x="6186488" y="9525"/>
                </a:lnTo>
                <a:lnTo>
                  <a:pt x="6410325" y="14288"/>
                </a:lnTo>
                <a:lnTo>
                  <a:pt x="6629400" y="19050"/>
                </a:lnTo>
                <a:lnTo>
                  <a:pt x="6846888" y="26988"/>
                </a:lnTo>
                <a:lnTo>
                  <a:pt x="7061200" y="34925"/>
                </a:lnTo>
                <a:lnTo>
                  <a:pt x="7270750" y="42863"/>
                </a:lnTo>
                <a:lnTo>
                  <a:pt x="7680325" y="63500"/>
                </a:lnTo>
                <a:lnTo>
                  <a:pt x="8072438" y="85725"/>
                </a:lnTo>
                <a:lnTo>
                  <a:pt x="8448675" y="109538"/>
                </a:lnTo>
                <a:lnTo>
                  <a:pt x="8805862" y="134938"/>
                </a:lnTo>
                <a:lnTo>
                  <a:pt x="9145588" y="161925"/>
                </a:lnTo>
                <a:lnTo>
                  <a:pt x="9461500" y="190500"/>
                </a:lnTo>
                <a:lnTo>
                  <a:pt x="9758362" y="219075"/>
                </a:lnTo>
                <a:lnTo>
                  <a:pt x="10031412" y="247650"/>
                </a:lnTo>
                <a:lnTo>
                  <a:pt x="10282238" y="274638"/>
                </a:lnTo>
                <a:lnTo>
                  <a:pt x="10504488" y="300038"/>
                </a:lnTo>
                <a:lnTo>
                  <a:pt x="10704512" y="323850"/>
                </a:lnTo>
                <a:lnTo>
                  <a:pt x="10874375" y="344488"/>
                </a:lnTo>
                <a:lnTo>
                  <a:pt x="11015662" y="363538"/>
                </a:lnTo>
                <a:lnTo>
                  <a:pt x="11210925" y="390525"/>
                </a:lnTo>
                <a:lnTo>
                  <a:pt x="11277600" y="400050"/>
                </a:lnTo>
                <a:lnTo>
                  <a:pt x="11277600" y="2250018"/>
                </a:lnTo>
                <a:lnTo>
                  <a:pt x="0" y="2250018"/>
                </a:lnTo>
                <a:lnTo>
                  <a:pt x="0" y="398463"/>
                </a:lnTo>
                <a:lnTo>
                  <a:pt x="255588" y="358775"/>
                </a:lnTo>
                <a:lnTo>
                  <a:pt x="511175" y="320675"/>
                </a:lnTo>
                <a:lnTo>
                  <a:pt x="766762" y="284163"/>
                </a:lnTo>
                <a:lnTo>
                  <a:pt x="1023938" y="252413"/>
                </a:lnTo>
                <a:lnTo>
                  <a:pt x="1279525" y="220663"/>
                </a:lnTo>
                <a:lnTo>
                  <a:pt x="1536700" y="190500"/>
                </a:lnTo>
                <a:lnTo>
                  <a:pt x="1790700" y="165100"/>
                </a:lnTo>
                <a:lnTo>
                  <a:pt x="2047875" y="141288"/>
                </a:lnTo>
                <a:lnTo>
                  <a:pt x="2303462" y="119063"/>
                </a:lnTo>
                <a:lnTo>
                  <a:pt x="2555875" y="100013"/>
                </a:lnTo>
                <a:lnTo>
                  <a:pt x="2809875" y="80963"/>
                </a:lnTo>
                <a:lnTo>
                  <a:pt x="3062288" y="65088"/>
                </a:lnTo>
                <a:lnTo>
                  <a:pt x="3313113" y="52388"/>
                </a:lnTo>
                <a:lnTo>
                  <a:pt x="3563938" y="39688"/>
                </a:lnTo>
                <a:lnTo>
                  <a:pt x="3811588" y="28575"/>
                </a:lnTo>
                <a:lnTo>
                  <a:pt x="4057650" y="20638"/>
                </a:lnTo>
                <a:lnTo>
                  <a:pt x="4303713" y="14288"/>
                </a:lnTo>
                <a:lnTo>
                  <a:pt x="4546600" y="7938"/>
                </a:lnTo>
                <a:lnTo>
                  <a:pt x="4787900" y="4763"/>
                </a:lnTo>
                <a:lnTo>
                  <a:pt x="5027613" y="1588"/>
                </a:lnTo>
                <a:close/>
              </a:path>
            </a:pathLst>
          </a:custGeom>
          <a:ln>
            <a:noFill/>
          </a:ln>
        </p:spPr>
        <p:style>
          <a:lnRef idx="2">
            <a:schemeClr val="accent1">
              <a:shade val="50000"/>
            </a:schemeClr>
          </a:lnRef>
          <a:fillRef idx="1003">
            <a:schemeClr val="dk2"/>
          </a:fillRef>
          <a:effectRef idx="0">
            <a:schemeClr val="accent1"/>
          </a:effectRef>
          <a:fontRef idx="minor">
            <a:schemeClr val="lt1"/>
          </a:fontRef>
        </p:style>
        <p:txBody>
          <a:bodyPr wrap="square" rtlCol="0" anchor="ctr">
            <a:noAutofit/>
          </a:bodyPr>
          <a:lstStyle/>
          <a:p>
            <a:pPr algn="ctr"/>
            <a:endParaRPr lang="en-US"/>
          </a:p>
        </p:txBody>
      </p:sp>
      <p:sp>
        <p:nvSpPr>
          <p:cNvPr id="16" name="Freeform 5">
            <a:extLst>
              <a:ext uri="{FF2B5EF4-FFF2-40B4-BE49-F238E27FC236}">
                <a16:creationId xmlns:a16="http://schemas.microsoft.com/office/drawing/2014/main" id="{9C80E52D-DE5C-4267-9C99-8741F2E42E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0371525">
            <a:off x="263767" y="411712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3" name="Subtitle 2"/>
          <p:cNvSpPr>
            <a:spLocks noGrp="1"/>
          </p:cNvSpPr>
          <p:nvPr>
            <p:ph type="subTitle" idx="1"/>
          </p:nvPr>
        </p:nvSpPr>
        <p:spPr>
          <a:xfrm>
            <a:off x="649976" y="5692877"/>
            <a:ext cx="10893095" cy="535304"/>
          </a:xfrm>
        </p:spPr>
        <p:txBody>
          <a:bodyPr>
            <a:normAutofit/>
          </a:bodyPr>
          <a:lstStyle/>
          <a:p>
            <a:r>
              <a:rPr lang="en-GB" b="1" dirty="0"/>
              <a:t>orientation </a:t>
            </a:r>
          </a:p>
        </p:txBody>
      </p:sp>
      <p:sp>
        <p:nvSpPr>
          <p:cNvPr id="2" name="Title 1"/>
          <p:cNvSpPr>
            <a:spLocks noGrp="1"/>
          </p:cNvSpPr>
          <p:nvPr>
            <p:ph type="ctrTitle"/>
          </p:nvPr>
        </p:nvSpPr>
        <p:spPr>
          <a:xfrm>
            <a:off x="649975" y="4517136"/>
            <a:ext cx="10893095" cy="1174947"/>
          </a:xfrm>
        </p:spPr>
        <p:txBody>
          <a:bodyPr>
            <a:normAutofit/>
          </a:bodyPr>
          <a:lstStyle/>
          <a:p>
            <a:pPr>
              <a:lnSpc>
                <a:spcPct val="90000"/>
              </a:lnSpc>
            </a:pPr>
            <a:r>
              <a:rPr lang="en-GB" sz="3800" dirty="0"/>
              <a:t>Whitelands College</a:t>
            </a:r>
            <a:br>
              <a:rPr lang="en-GB" sz="3800" dirty="0"/>
            </a:br>
            <a:r>
              <a:rPr lang="en-GB" sz="3800" dirty="0"/>
              <a:t>Est: 1841 </a:t>
            </a:r>
          </a:p>
        </p:txBody>
      </p:sp>
    </p:spTree>
    <p:extLst>
      <p:ext uri="{BB962C8B-B14F-4D97-AF65-F5344CB8AC3E}">
        <p14:creationId xmlns:p14="http://schemas.microsoft.com/office/powerpoint/2010/main" val="7512654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F83EA5-8387-47A4-9AE6-9A8FDF412640}"/>
              </a:ext>
            </a:extLst>
          </p:cNvPr>
          <p:cNvSpPr>
            <a:spLocks noGrp="1"/>
          </p:cNvSpPr>
          <p:nvPr>
            <p:ph type="title"/>
          </p:nvPr>
        </p:nvSpPr>
        <p:spPr/>
        <p:txBody>
          <a:bodyPr/>
          <a:lstStyle/>
          <a:p>
            <a:r>
              <a:rPr lang="en-GB" dirty="0"/>
              <a:t>Merchandise </a:t>
            </a:r>
          </a:p>
        </p:txBody>
      </p:sp>
      <p:sp>
        <p:nvSpPr>
          <p:cNvPr id="3" name="Content Placeholder 2">
            <a:extLst>
              <a:ext uri="{FF2B5EF4-FFF2-40B4-BE49-F238E27FC236}">
                <a16:creationId xmlns:a16="http://schemas.microsoft.com/office/drawing/2014/main" id="{BB4F64E1-2FD3-4F28-9CA7-AC2E2301C6F2}"/>
              </a:ext>
            </a:extLst>
          </p:cNvPr>
          <p:cNvSpPr>
            <a:spLocks noGrp="1"/>
          </p:cNvSpPr>
          <p:nvPr>
            <p:ph idx="1"/>
          </p:nvPr>
        </p:nvSpPr>
        <p:spPr/>
        <p:txBody>
          <a:bodyPr>
            <a:normAutofit lnSpcReduction="10000"/>
          </a:bodyPr>
          <a:lstStyle/>
          <a:p>
            <a:r>
              <a:rPr lang="en-GB" dirty="0"/>
              <a:t>We are in the process of having a new online ordering service set up which will be a joint operation between all four Colleges</a:t>
            </a:r>
          </a:p>
          <a:p>
            <a:r>
              <a:rPr lang="en-GB" dirty="0"/>
              <a:t>You will be able to purchase hoodies/jumpers from this company and have them delivered to you on University (postal room). </a:t>
            </a:r>
          </a:p>
          <a:p>
            <a:r>
              <a:rPr lang="en-GB" dirty="0"/>
              <a:t>We will also expand into more products as the term goes on including:</a:t>
            </a:r>
          </a:p>
          <a:p>
            <a:pPr lvl="2"/>
            <a:r>
              <a:rPr lang="en-GB" dirty="0"/>
              <a:t>Lanyards</a:t>
            </a:r>
          </a:p>
          <a:p>
            <a:pPr lvl="2"/>
            <a:r>
              <a:rPr lang="en-GB" dirty="0"/>
              <a:t>Pins</a:t>
            </a:r>
          </a:p>
          <a:p>
            <a:pPr lvl="2"/>
            <a:r>
              <a:rPr lang="en-GB" dirty="0"/>
              <a:t>Pens</a:t>
            </a:r>
          </a:p>
          <a:p>
            <a:pPr lvl="2"/>
            <a:r>
              <a:rPr lang="en-GB" dirty="0"/>
              <a:t>Cups</a:t>
            </a:r>
          </a:p>
          <a:p>
            <a:pPr lvl="2"/>
            <a:r>
              <a:rPr lang="en-GB" dirty="0"/>
              <a:t>Ext…</a:t>
            </a:r>
          </a:p>
        </p:txBody>
      </p:sp>
    </p:spTree>
    <p:extLst>
      <p:ext uri="{BB962C8B-B14F-4D97-AF65-F5344CB8AC3E}">
        <p14:creationId xmlns:p14="http://schemas.microsoft.com/office/powerpoint/2010/main" val="321528316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A14B3F-876F-45F8-BB47-2E7140F77750}"/>
              </a:ext>
            </a:extLst>
          </p:cNvPr>
          <p:cNvSpPr>
            <a:spLocks noGrp="1"/>
          </p:cNvSpPr>
          <p:nvPr>
            <p:ph type="title"/>
          </p:nvPr>
        </p:nvSpPr>
        <p:spPr/>
        <p:txBody>
          <a:bodyPr/>
          <a:lstStyle/>
          <a:p>
            <a:r>
              <a:rPr lang="en-GB" dirty="0"/>
              <a:t>Code of Conduct</a:t>
            </a:r>
          </a:p>
        </p:txBody>
      </p:sp>
      <p:sp>
        <p:nvSpPr>
          <p:cNvPr id="3" name="Content Placeholder 2">
            <a:extLst>
              <a:ext uri="{FF2B5EF4-FFF2-40B4-BE49-F238E27FC236}">
                <a16:creationId xmlns:a16="http://schemas.microsoft.com/office/drawing/2014/main" id="{9557AC90-FF1C-4915-B5F9-7A87DAB25376}"/>
              </a:ext>
            </a:extLst>
          </p:cNvPr>
          <p:cNvSpPr>
            <a:spLocks noGrp="1"/>
          </p:cNvSpPr>
          <p:nvPr>
            <p:ph idx="1"/>
          </p:nvPr>
        </p:nvSpPr>
        <p:spPr/>
        <p:txBody>
          <a:bodyPr>
            <a:normAutofit/>
          </a:bodyPr>
          <a:lstStyle/>
          <a:p>
            <a:r>
              <a:rPr lang="en-GB" dirty="0"/>
              <a:t>Not behave in any way which may be considered threatening or disruptive, or being likely to lead to injury or physical or emotional harm to any of its students or staff;</a:t>
            </a:r>
          </a:p>
          <a:p>
            <a:r>
              <a:rPr lang="en-GB" dirty="0"/>
              <a:t>Not intentionally damage or deface any University, College or Student Union building or other property;</a:t>
            </a:r>
          </a:p>
          <a:p>
            <a:r>
              <a:rPr lang="en-GB" dirty="0"/>
              <a:t>Act within the law and not engage in any activity or behaviour likely to bring the University into disrepute.</a:t>
            </a:r>
          </a:p>
          <a:p>
            <a:endParaRPr lang="en-GB" dirty="0"/>
          </a:p>
        </p:txBody>
      </p:sp>
    </p:spTree>
    <p:extLst>
      <p:ext uri="{BB962C8B-B14F-4D97-AF65-F5344CB8AC3E}">
        <p14:creationId xmlns:p14="http://schemas.microsoft.com/office/powerpoint/2010/main" val="22053958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A students college support team </a:t>
            </a:r>
          </a:p>
        </p:txBody>
      </p:sp>
      <p:sp>
        <p:nvSpPr>
          <p:cNvPr id="3" name="Content Placeholder 2"/>
          <p:cNvSpPr>
            <a:spLocks noGrp="1"/>
          </p:cNvSpPr>
          <p:nvPr>
            <p:ph idx="1"/>
          </p:nvPr>
        </p:nvSpPr>
        <p:spPr>
          <a:xfrm>
            <a:off x="563880" y="2565458"/>
            <a:ext cx="6335684" cy="4351338"/>
          </a:xfrm>
        </p:spPr>
        <p:txBody>
          <a:bodyPr/>
          <a:lstStyle/>
          <a:p>
            <a:r>
              <a:rPr lang="en-GB" dirty="0"/>
              <a:t>Flat reps</a:t>
            </a:r>
          </a:p>
          <a:p>
            <a:r>
              <a:rPr lang="en-GB" dirty="0"/>
              <a:t>College Warden</a:t>
            </a:r>
          </a:p>
          <a:p>
            <a:r>
              <a:rPr lang="en-GB" dirty="0"/>
              <a:t>Senior College Warden</a:t>
            </a:r>
          </a:p>
          <a:p>
            <a:r>
              <a:rPr lang="en-GB" dirty="0"/>
              <a:t>Student Well being Officer (SWO)</a:t>
            </a:r>
          </a:p>
          <a:p>
            <a:r>
              <a:rPr lang="en-GB" dirty="0"/>
              <a:t>College Life Development Officer (CLDO)</a:t>
            </a:r>
          </a:p>
          <a:p>
            <a:r>
              <a:rPr lang="en-GB" dirty="0"/>
              <a:t>Head of College (</a:t>
            </a:r>
            <a:r>
              <a:rPr lang="en-GB" dirty="0" err="1"/>
              <a:t>HoC</a:t>
            </a:r>
            <a:r>
              <a:rPr lang="en-GB" dirty="0"/>
              <a:t>)</a:t>
            </a:r>
          </a:p>
          <a:p>
            <a:r>
              <a:rPr lang="en-GB" dirty="0"/>
              <a:t>College Chaplain</a:t>
            </a:r>
          </a:p>
          <a:p>
            <a:r>
              <a:rPr lang="en-GB" dirty="0"/>
              <a:t>Student Elected Officers </a:t>
            </a:r>
          </a:p>
          <a:p>
            <a:endParaRPr lang="en-GB" dirty="0"/>
          </a:p>
        </p:txBody>
      </p:sp>
    </p:spTree>
    <p:extLst>
      <p:ext uri="{BB962C8B-B14F-4D97-AF65-F5344CB8AC3E}">
        <p14:creationId xmlns:p14="http://schemas.microsoft.com/office/powerpoint/2010/main" val="35712499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B96334-ECE4-4632-8114-35F133CB51CB}"/>
              </a:ext>
            </a:extLst>
          </p:cNvPr>
          <p:cNvSpPr>
            <a:spLocks noGrp="1"/>
          </p:cNvSpPr>
          <p:nvPr>
            <p:ph type="title"/>
          </p:nvPr>
        </p:nvSpPr>
        <p:spPr/>
        <p:txBody>
          <a:bodyPr/>
          <a:lstStyle/>
          <a:p>
            <a:r>
              <a:rPr lang="en-GB" dirty="0"/>
              <a:t>Your Whitelands College Team </a:t>
            </a:r>
          </a:p>
        </p:txBody>
      </p:sp>
      <p:pic>
        <p:nvPicPr>
          <p:cNvPr id="4" name="Picture 3">
            <a:extLst>
              <a:ext uri="{FF2B5EF4-FFF2-40B4-BE49-F238E27FC236}">
                <a16:creationId xmlns:a16="http://schemas.microsoft.com/office/drawing/2014/main" id="{1825FCF6-E5DE-46B6-BFA8-CE700A378549}"/>
              </a:ext>
            </a:extLst>
          </p:cNvPr>
          <p:cNvPicPr>
            <a:picLocks noChangeAspect="1"/>
          </p:cNvPicPr>
          <p:nvPr/>
        </p:nvPicPr>
        <p:blipFill>
          <a:blip r:embed="rId2"/>
          <a:stretch>
            <a:fillRect/>
          </a:stretch>
        </p:blipFill>
        <p:spPr>
          <a:xfrm>
            <a:off x="646185" y="2883159"/>
            <a:ext cx="1788678" cy="2530980"/>
          </a:xfrm>
          <a:prstGeom prst="rect">
            <a:avLst/>
          </a:prstGeom>
        </p:spPr>
      </p:pic>
      <p:pic>
        <p:nvPicPr>
          <p:cNvPr id="5" name="Picture 4">
            <a:extLst>
              <a:ext uri="{FF2B5EF4-FFF2-40B4-BE49-F238E27FC236}">
                <a16:creationId xmlns:a16="http://schemas.microsoft.com/office/drawing/2014/main" id="{E5558022-E365-4334-A43F-AAB2931D58FE}"/>
              </a:ext>
            </a:extLst>
          </p:cNvPr>
          <p:cNvPicPr>
            <a:picLocks noChangeAspect="1"/>
          </p:cNvPicPr>
          <p:nvPr/>
        </p:nvPicPr>
        <p:blipFill>
          <a:blip r:embed="rId3"/>
          <a:stretch>
            <a:fillRect/>
          </a:stretch>
        </p:blipFill>
        <p:spPr>
          <a:xfrm>
            <a:off x="2723566" y="2869673"/>
            <a:ext cx="1904953" cy="2596923"/>
          </a:xfrm>
          <a:prstGeom prst="rect">
            <a:avLst/>
          </a:prstGeom>
        </p:spPr>
      </p:pic>
      <p:pic>
        <p:nvPicPr>
          <p:cNvPr id="6" name="Picture 5">
            <a:extLst>
              <a:ext uri="{FF2B5EF4-FFF2-40B4-BE49-F238E27FC236}">
                <a16:creationId xmlns:a16="http://schemas.microsoft.com/office/drawing/2014/main" id="{568433A9-9630-4B18-A035-0E69A4DFF0AE}"/>
              </a:ext>
            </a:extLst>
          </p:cNvPr>
          <p:cNvPicPr>
            <a:picLocks noChangeAspect="1"/>
          </p:cNvPicPr>
          <p:nvPr/>
        </p:nvPicPr>
        <p:blipFill rotWithShape="1">
          <a:blip r:embed="rId4"/>
          <a:srcRect l="9564" t="9088" r="11444" b="8793"/>
          <a:stretch/>
        </p:blipFill>
        <p:spPr>
          <a:xfrm>
            <a:off x="4790590" y="2869673"/>
            <a:ext cx="1933471" cy="2596922"/>
          </a:xfrm>
          <a:prstGeom prst="rect">
            <a:avLst/>
          </a:prstGeom>
        </p:spPr>
      </p:pic>
      <p:pic>
        <p:nvPicPr>
          <p:cNvPr id="7" name="Picture 6">
            <a:extLst>
              <a:ext uri="{FF2B5EF4-FFF2-40B4-BE49-F238E27FC236}">
                <a16:creationId xmlns:a16="http://schemas.microsoft.com/office/drawing/2014/main" id="{E0986FEB-D60D-4FEC-BE70-EDBC0180A8F1}"/>
              </a:ext>
            </a:extLst>
          </p:cNvPr>
          <p:cNvPicPr>
            <a:picLocks noChangeAspect="1"/>
          </p:cNvPicPr>
          <p:nvPr/>
        </p:nvPicPr>
        <p:blipFill rotWithShape="1">
          <a:blip r:embed="rId5"/>
          <a:srcRect l="22667" t="7817" r="27264" b="15683"/>
          <a:stretch/>
        </p:blipFill>
        <p:spPr>
          <a:xfrm>
            <a:off x="6938769" y="2883159"/>
            <a:ext cx="1748031" cy="2561771"/>
          </a:xfrm>
          <a:prstGeom prst="rect">
            <a:avLst/>
          </a:prstGeom>
        </p:spPr>
      </p:pic>
      <p:pic>
        <p:nvPicPr>
          <p:cNvPr id="8" name="Picture 7">
            <a:extLst>
              <a:ext uri="{FF2B5EF4-FFF2-40B4-BE49-F238E27FC236}">
                <a16:creationId xmlns:a16="http://schemas.microsoft.com/office/drawing/2014/main" id="{0FF96EBF-962D-4EF8-98E1-43BE782BF6D4}"/>
              </a:ext>
            </a:extLst>
          </p:cNvPr>
          <p:cNvPicPr>
            <a:picLocks noChangeAspect="1"/>
          </p:cNvPicPr>
          <p:nvPr/>
        </p:nvPicPr>
        <p:blipFill>
          <a:blip r:embed="rId6"/>
          <a:stretch>
            <a:fillRect/>
          </a:stretch>
        </p:blipFill>
        <p:spPr>
          <a:xfrm>
            <a:off x="9640815" y="4500946"/>
            <a:ext cx="1905000" cy="1905000"/>
          </a:xfrm>
          <a:prstGeom prst="rect">
            <a:avLst/>
          </a:prstGeom>
        </p:spPr>
      </p:pic>
      <p:pic>
        <p:nvPicPr>
          <p:cNvPr id="9" name="Picture 8">
            <a:extLst>
              <a:ext uri="{FF2B5EF4-FFF2-40B4-BE49-F238E27FC236}">
                <a16:creationId xmlns:a16="http://schemas.microsoft.com/office/drawing/2014/main" id="{6375B55D-A5E1-4F57-95F1-4A80E8571F58}"/>
              </a:ext>
            </a:extLst>
          </p:cNvPr>
          <p:cNvPicPr>
            <a:picLocks noChangeAspect="1"/>
          </p:cNvPicPr>
          <p:nvPr/>
        </p:nvPicPr>
        <p:blipFill>
          <a:blip r:embed="rId7"/>
          <a:stretch>
            <a:fillRect/>
          </a:stretch>
        </p:blipFill>
        <p:spPr>
          <a:xfrm>
            <a:off x="9640814" y="2144863"/>
            <a:ext cx="1905001" cy="1905001"/>
          </a:xfrm>
          <a:prstGeom prst="rect">
            <a:avLst/>
          </a:prstGeom>
        </p:spPr>
      </p:pic>
      <p:sp>
        <p:nvSpPr>
          <p:cNvPr id="12" name="TextBox 11">
            <a:extLst>
              <a:ext uri="{FF2B5EF4-FFF2-40B4-BE49-F238E27FC236}">
                <a16:creationId xmlns:a16="http://schemas.microsoft.com/office/drawing/2014/main" id="{6337FB83-ED55-43FE-B373-C0E85B391165}"/>
              </a:ext>
            </a:extLst>
          </p:cNvPr>
          <p:cNvSpPr txBox="1"/>
          <p:nvPr/>
        </p:nvSpPr>
        <p:spPr>
          <a:xfrm>
            <a:off x="511457" y="5453446"/>
            <a:ext cx="2185247" cy="646331"/>
          </a:xfrm>
          <a:prstGeom prst="rect">
            <a:avLst/>
          </a:prstGeom>
          <a:noFill/>
        </p:spPr>
        <p:txBody>
          <a:bodyPr wrap="square" rtlCol="0">
            <a:spAutoFit/>
          </a:bodyPr>
          <a:lstStyle/>
          <a:p>
            <a:pPr algn="ctr"/>
            <a:r>
              <a:rPr lang="en-GB" b="1" dirty="0"/>
              <a:t>Head of College </a:t>
            </a:r>
          </a:p>
          <a:p>
            <a:pPr algn="ctr"/>
            <a:r>
              <a:rPr lang="en-GB" dirty="0"/>
              <a:t>Dr R David Muir</a:t>
            </a:r>
          </a:p>
        </p:txBody>
      </p:sp>
      <p:sp>
        <p:nvSpPr>
          <p:cNvPr id="14" name="TextBox 13">
            <a:extLst>
              <a:ext uri="{FF2B5EF4-FFF2-40B4-BE49-F238E27FC236}">
                <a16:creationId xmlns:a16="http://schemas.microsoft.com/office/drawing/2014/main" id="{D20D273B-5222-4350-A1C0-41DCD97A5CBF}"/>
              </a:ext>
            </a:extLst>
          </p:cNvPr>
          <p:cNvSpPr txBox="1"/>
          <p:nvPr/>
        </p:nvSpPr>
        <p:spPr>
          <a:xfrm>
            <a:off x="2583418" y="5505902"/>
            <a:ext cx="2185247" cy="923330"/>
          </a:xfrm>
          <a:prstGeom prst="rect">
            <a:avLst/>
          </a:prstGeom>
          <a:noFill/>
        </p:spPr>
        <p:txBody>
          <a:bodyPr wrap="square" rtlCol="0">
            <a:spAutoFit/>
          </a:bodyPr>
          <a:lstStyle/>
          <a:p>
            <a:pPr algn="ctr"/>
            <a:r>
              <a:rPr lang="en-GB" b="1" dirty="0"/>
              <a:t>CLDO</a:t>
            </a:r>
            <a:r>
              <a:rPr lang="en-GB" dirty="0"/>
              <a:t> </a:t>
            </a:r>
          </a:p>
          <a:p>
            <a:pPr algn="ctr"/>
            <a:r>
              <a:rPr lang="en-GB" dirty="0"/>
              <a:t>Steven Taggart</a:t>
            </a:r>
          </a:p>
          <a:p>
            <a:pPr algn="ctr"/>
            <a:endParaRPr lang="en-GB" dirty="0"/>
          </a:p>
        </p:txBody>
      </p:sp>
      <p:sp>
        <p:nvSpPr>
          <p:cNvPr id="16" name="TextBox 15">
            <a:extLst>
              <a:ext uri="{FF2B5EF4-FFF2-40B4-BE49-F238E27FC236}">
                <a16:creationId xmlns:a16="http://schemas.microsoft.com/office/drawing/2014/main" id="{A4EABE41-A4D8-4409-A515-26F59A9A1978}"/>
              </a:ext>
            </a:extLst>
          </p:cNvPr>
          <p:cNvSpPr txBox="1"/>
          <p:nvPr/>
        </p:nvSpPr>
        <p:spPr>
          <a:xfrm>
            <a:off x="4885696" y="5466595"/>
            <a:ext cx="1703983" cy="923330"/>
          </a:xfrm>
          <a:prstGeom prst="rect">
            <a:avLst/>
          </a:prstGeom>
          <a:noFill/>
        </p:spPr>
        <p:txBody>
          <a:bodyPr wrap="square" rtlCol="0">
            <a:spAutoFit/>
          </a:bodyPr>
          <a:lstStyle/>
          <a:p>
            <a:pPr algn="ctr"/>
            <a:r>
              <a:rPr lang="en-GB" b="1" dirty="0"/>
              <a:t>SWO</a:t>
            </a:r>
          </a:p>
          <a:p>
            <a:pPr algn="ctr"/>
            <a:r>
              <a:rPr lang="en-GB" dirty="0"/>
              <a:t>Gloria Williamson</a:t>
            </a:r>
          </a:p>
        </p:txBody>
      </p:sp>
      <p:sp>
        <p:nvSpPr>
          <p:cNvPr id="17" name="TextBox 16">
            <a:extLst>
              <a:ext uri="{FF2B5EF4-FFF2-40B4-BE49-F238E27FC236}">
                <a16:creationId xmlns:a16="http://schemas.microsoft.com/office/drawing/2014/main" id="{77B908F6-65A8-4BB8-8050-2B56299448F7}"/>
              </a:ext>
            </a:extLst>
          </p:cNvPr>
          <p:cNvSpPr txBox="1"/>
          <p:nvPr/>
        </p:nvSpPr>
        <p:spPr>
          <a:xfrm>
            <a:off x="6706710" y="5466595"/>
            <a:ext cx="2185247" cy="646331"/>
          </a:xfrm>
          <a:prstGeom prst="rect">
            <a:avLst/>
          </a:prstGeom>
          <a:noFill/>
        </p:spPr>
        <p:txBody>
          <a:bodyPr wrap="square" rtlCol="0">
            <a:spAutoFit/>
          </a:bodyPr>
          <a:lstStyle/>
          <a:p>
            <a:pPr algn="ctr"/>
            <a:r>
              <a:rPr lang="en-GB" b="1" dirty="0"/>
              <a:t>Chaplain</a:t>
            </a:r>
          </a:p>
          <a:p>
            <a:pPr algn="ctr"/>
            <a:r>
              <a:rPr lang="en-GB" dirty="0"/>
              <a:t> Dr Daniel Eshun</a:t>
            </a:r>
          </a:p>
        </p:txBody>
      </p:sp>
      <p:sp>
        <p:nvSpPr>
          <p:cNvPr id="18" name="TextBox 17">
            <a:extLst>
              <a:ext uri="{FF2B5EF4-FFF2-40B4-BE49-F238E27FC236}">
                <a16:creationId xmlns:a16="http://schemas.microsoft.com/office/drawing/2014/main" id="{4FE3CE8A-6332-4885-A329-49ADD62A0E34}"/>
              </a:ext>
            </a:extLst>
          </p:cNvPr>
          <p:cNvSpPr txBox="1"/>
          <p:nvPr/>
        </p:nvSpPr>
        <p:spPr>
          <a:xfrm>
            <a:off x="9468434" y="3977726"/>
            <a:ext cx="2334127" cy="523220"/>
          </a:xfrm>
          <a:prstGeom prst="rect">
            <a:avLst/>
          </a:prstGeom>
          <a:noFill/>
        </p:spPr>
        <p:txBody>
          <a:bodyPr wrap="square" rtlCol="0">
            <a:spAutoFit/>
          </a:bodyPr>
          <a:lstStyle/>
          <a:p>
            <a:pPr algn="ctr"/>
            <a:r>
              <a:rPr lang="en-GB" sz="1400" b="1" dirty="0"/>
              <a:t>Senior College Warden </a:t>
            </a:r>
          </a:p>
          <a:p>
            <a:pPr algn="ctr"/>
            <a:r>
              <a:rPr lang="en-GB" sz="1400" dirty="0"/>
              <a:t>Shai Danmole-Ellis</a:t>
            </a:r>
          </a:p>
        </p:txBody>
      </p:sp>
      <p:sp>
        <p:nvSpPr>
          <p:cNvPr id="19" name="TextBox 18">
            <a:extLst>
              <a:ext uri="{FF2B5EF4-FFF2-40B4-BE49-F238E27FC236}">
                <a16:creationId xmlns:a16="http://schemas.microsoft.com/office/drawing/2014/main" id="{19F4D807-9BB2-426D-9808-FA674A222D1F}"/>
              </a:ext>
            </a:extLst>
          </p:cNvPr>
          <p:cNvSpPr txBox="1"/>
          <p:nvPr/>
        </p:nvSpPr>
        <p:spPr>
          <a:xfrm>
            <a:off x="9534398" y="6346958"/>
            <a:ext cx="2202198" cy="523220"/>
          </a:xfrm>
          <a:prstGeom prst="rect">
            <a:avLst/>
          </a:prstGeom>
          <a:noFill/>
        </p:spPr>
        <p:txBody>
          <a:bodyPr wrap="square" rtlCol="0">
            <a:spAutoFit/>
          </a:bodyPr>
          <a:lstStyle/>
          <a:p>
            <a:pPr algn="ctr"/>
            <a:r>
              <a:rPr lang="en-GB" sz="1400" b="1" dirty="0"/>
              <a:t>Muslim Chaplain </a:t>
            </a:r>
            <a:r>
              <a:rPr lang="en-GB" sz="1400" dirty="0"/>
              <a:t>Sabiha Iqbal</a:t>
            </a:r>
          </a:p>
        </p:txBody>
      </p:sp>
    </p:spTree>
    <p:extLst>
      <p:ext uri="{BB962C8B-B14F-4D97-AF65-F5344CB8AC3E}">
        <p14:creationId xmlns:p14="http://schemas.microsoft.com/office/powerpoint/2010/main" val="63225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696FEE-3E0A-48ED-B931-6B1FF3BF0B4B}"/>
              </a:ext>
            </a:extLst>
          </p:cNvPr>
          <p:cNvSpPr>
            <a:spLocks noGrp="1"/>
          </p:cNvSpPr>
          <p:nvPr>
            <p:ph type="title"/>
          </p:nvPr>
        </p:nvSpPr>
        <p:spPr/>
        <p:txBody>
          <a:bodyPr/>
          <a:lstStyle/>
          <a:p>
            <a:r>
              <a:rPr lang="en-GB" dirty="0"/>
              <a:t>Your Student Elected Officers</a:t>
            </a:r>
          </a:p>
        </p:txBody>
      </p:sp>
      <p:pic>
        <p:nvPicPr>
          <p:cNvPr id="4" name="Picture 3">
            <a:extLst>
              <a:ext uri="{FF2B5EF4-FFF2-40B4-BE49-F238E27FC236}">
                <a16:creationId xmlns:a16="http://schemas.microsoft.com/office/drawing/2014/main" id="{BE0598CC-AEE0-4CFF-9DA9-57A8331F0158}"/>
              </a:ext>
            </a:extLst>
          </p:cNvPr>
          <p:cNvPicPr>
            <a:picLocks noChangeAspect="1"/>
          </p:cNvPicPr>
          <p:nvPr/>
        </p:nvPicPr>
        <p:blipFill>
          <a:blip r:embed="rId2"/>
          <a:stretch>
            <a:fillRect/>
          </a:stretch>
        </p:blipFill>
        <p:spPr>
          <a:xfrm>
            <a:off x="1541163" y="2339504"/>
            <a:ext cx="2352675" cy="3495675"/>
          </a:xfrm>
          <a:prstGeom prst="rect">
            <a:avLst/>
          </a:prstGeom>
        </p:spPr>
      </p:pic>
      <p:pic>
        <p:nvPicPr>
          <p:cNvPr id="5" name="Picture 4">
            <a:extLst>
              <a:ext uri="{FF2B5EF4-FFF2-40B4-BE49-F238E27FC236}">
                <a16:creationId xmlns:a16="http://schemas.microsoft.com/office/drawing/2014/main" id="{4911B35A-9EFC-42D2-99B4-5B482A73AD29}"/>
              </a:ext>
            </a:extLst>
          </p:cNvPr>
          <p:cNvPicPr>
            <a:picLocks noChangeAspect="1"/>
          </p:cNvPicPr>
          <p:nvPr/>
        </p:nvPicPr>
        <p:blipFill>
          <a:blip r:embed="rId3"/>
          <a:stretch>
            <a:fillRect/>
          </a:stretch>
        </p:blipFill>
        <p:spPr>
          <a:xfrm>
            <a:off x="7090197" y="2733869"/>
            <a:ext cx="3005526" cy="3005526"/>
          </a:xfrm>
          <a:prstGeom prst="rect">
            <a:avLst/>
          </a:prstGeom>
        </p:spPr>
      </p:pic>
      <p:sp>
        <p:nvSpPr>
          <p:cNvPr id="6" name="TextBox 5">
            <a:extLst>
              <a:ext uri="{FF2B5EF4-FFF2-40B4-BE49-F238E27FC236}">
                <a16:creationId xmlns:a16="http://schemas.microsoft.com/office/drawing/2014/main" id="{3E303058-45C2-4EB6-9151-54DA0C5F17ED}"/>
              </a:ext>
            </a:extLst>
          </p:cNvPr>
          <p:cNvSpPr txBox="1"/>
          <p:nvPr/>
        </p:nvSpPr>
        <p:spPr>
          <a:xfrm>
            <a:off x="6941812" y="5835179"/>
            <a:ext cx="3536302" cy="646331"/>
          </a:xfrm>
          <a:prstGeom prst="rect">
            <a:avLst/>
          </a:prstGeom>
          <a:noFill/>
        </p:spPr>
        <p:txBody>
          <a:bodyPr wrap="square" rtlCol="0">
            <a:spAutoFit/>
          </a:bodyPr>
          <a:lstStyle/>
          <a:p>
            <a:pPr algn="ctr"/>
            <a:r>
              <a:rPr lang="en-GB" b="1" dirty="0"/>
              <a:t>College President </a:t>
            </a:r>
          </a:p>
          <a:p>
            <a:pPr algn="ctr"/>
            <a:r>
              <a:rPr lang="en-GB" dirty="0"/>
              <a:t>Libby (Elizabeth) Spooner</a:t>
            </a:r>
          </a:p>
        </p:txBody>
      </p:sp>
      <p:sp>
        <p:nvSpPr>
          <p:cNvPr id="7" name="TextBox 6">
            <a:extLst>
              <a:ext uri="{FF2B5EF4-FFF2-40B4-BE49-F238E27FC236}">
                <a16:creationId xmlns:a16="http://schemas.microsoft.com/office/drawing/2014/main" id="{C3369751-D089-483D-87CE-7743A4681AC4}"/>
              </a:ext>
            </a:extLst>
          </p:cNvPr>
          <p:cNvSpPr txBox="1"/>
          <p:nvPr/>
        </p:nvSpPr>
        <p:spPr>
          <a:xfrm>
            <a:off x="1862005" y="5884332"/>
            <a:ext cx="2469363" cy="646331"/>
          </a:xfrm>
          <a:prstGeom prst="rect">
            <a:avLst/>
          </a:prstGeom>
          <a:noFill/>
        </p:spPr>
        <p:txBody>
          <a:bodyPr wrap="square" rtlCol="0">
            <a:spAutoFit/>
          </a:bodyPr>
          <a:lstStyle/>
          <a:p>
            <a:r>
              <a:rPr lang="en-GB" b="1" dirty="0"/>
              <a:t>May Monarch </a:t>
            </a:r>
            <a:r>
              <a:rPr lang="en-GB" dirty="0"/>
              <a:t>George Thorn</a:t>
            </a:r>
          </a:p>
        </p:txBody>
      </p:sp>
    </p:spTree>
    <p:extLst>
      <p:ext uri="{BB962C8B-B14F-4D97-AF65-F5344CB8AC3E}">
        <p14:creationId xmlns:p14="http://schemas.microsoft.com/office/powerpoint/2010/main" val="45017040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6503EB0F-2257-4A3E-A73B-E1DE769B459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11" name="Rectangle 10">
              <a:extLst>
                <a:ext uri="{FF2B5EF4-FFF2-40B4-BE49-F238E27FC236}">
                  <a16:creationId xmlns:a16="http://schemas.microsoft.com/office/drawing/2014/main" id="{77012B2A-0D78-433A-8C68-8889D3DCDD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Freeform 5">
              <a:extLst>
                <a:ext uri="{FF2B5EF4-FFF2-40B4-BE49-F238E27FC236}">
                  <a16:creationId xmlns:a16="http://schemas.microsoft.com/office/drawing/2014/main" id="{119D0202-ED3F-47CC-90E9-4E963BCDAB9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4" name="Rectangle 13">
            <a:extLst>
              <a:ext uri="{FF2B5EF4-FFF2-40B4-BE49-F238E27FC236}">
                <a16:creationId xmlns:a16="http://schemas.microsoft.com/office/drawing/2014/main" id="{670D6F2B-93AF-47D6-9378-5E54BE0AC6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6" name="Freeform 5">
            <a:extLst>
              <a:ext uri="{FF2B5EF4-FFF2-40B4-BE49-F238E27FC236}">
                <a16:creationId xmlns:a16="http://schemas.microsoft.com/office/drawing/2014/main" id="{2D529E20-662F-4915-ACD7-970C026FDB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5677511" flipH="1">
            <a:off x="3527283" y="1857885"/>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pic>
        <p:nvPicPr>
          <p:cNvPr id="5" name="Picture 4" descr="A person smiling for the camera&#10;&#10;Description automatically generated">
            <a:extLst>
              <a:ext uri="{FF2B5EF4-FFF2-40B4-BE49-F238E27FC236}">
                <a16:creationId xmlns:a16="http://schemas.microsoft.com/office/drawing/2014/main" id="{237F8ED7-29F2-4D76-B8FF-7F3B23FAC37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992" r="-1" b="-1"/>
          <a:stretch/>
        </p:blipFill>
        <p:spPr>
          <a:xfrm>
            <a:off x="423337" y="402166"/>
            <a:ext cx="4932951" cy="6053670"/>
          </a:xfrm>
          <a:custGeom>
            <a:avLst/>
            <a:gdLst/>
            <a:ahLst/>
            <a:cxnLst/>
            <a:rect l="l" t="t" r="r" b="b"/>
            <a:pathLst>
              <a:path w="4932951" h="6053670">
                <a:moveTo>
                  <a:pt x="0" y="0"/>
                </a:moveTo>
                <a:lnTo>
                  <a:pt x="3678393" y="0"/>
                </a:lnTo>
                <a:lnTo>
                  <a:pt x="4478865" y="0"/>
                </a:lnTo>
                <a:lnTo>
                  <a:pt x="4931853" y="0"/>
                </a:lnTo>
                <a:lnTo>
                  <a:pt x="4908487" y="137419"/>
                </a:lnTo>
                <a:lnTo>
                  <a:pt x="4886218" y="274232"/>
                </a:lnTo>
                <a:lnTo>
                  <a:pt x="4864421" y="411650"/>
                </a:lnTo>
                <a:lnTo>
                  <a:pt x="4845759" y="549673"/>
                </a:lnTo>
                <a:lnTo>
                  <a:pt x="4826941" y="687092"/>
                </a:lnTo>
                <a:lnTo>
                  <a:pt x="4809377" y="825115"/>
                </a:lnTo>
                <a:lnTo>
                  <a:pt x="4794322" y="961323"/>
                </a:lnTo>
                <a:lnTo>
                  <a:pt x="4780052" y="1099347"/>
                </a:lnTo>
                <a:lnTo>
                  <a:pt x="4767035" y="1236765"/>
                </a:lnTo>
                <a:lnTo>
                  <a:pt x="4755744" y="1371761"/>
                </a:lnTo>
                <a:lnTo>
                  <a:pt x="4744453" y="1508574"/>
                </a:lnTo>
                <a:lnTo>
                  <a:pt x="4735044" y="1643572"/>
                </a:lnTo>
                <a:lnTo>
                  <a:pt x="4727674" y="1778568"/>
                </a:lnTo>
                <a:lnTo>
                  <a:pt x="4719990" y="1912960"/>
                </a:lnTo>
                <a:lnTo>
                  <a:pt x="4713560" y="2046141"/>
                </a:lnTo>
                <a:lnTo>
                  <a:pt x="4709012" y="2178111"/>
                </a:lnTo>
                <a:lnTo>
                  <a:pt x="4705092" y="2310081"/>
                </a:lnTo>
                <a:lnTo>
                  <a:pt x="4701328" y="2440840"/>
                </a:lnTo>
                <a:lnTo>
                  <a:pt x="4699603" y="2569783"/>
                </a:lnTo>
                <a:lnTo>
                  <a:pt x="4697721" y="2698726"/>
                </a:lnTo>
                <a:lnTo>
                  <a:pt x="4696780" y="2825853"/>
                </a:lnTo>
                <a:lnTo>
                  <a:pt x="4697721" y="2951770"/>
                </a:lnTo>
                <a:lnTo>
                  <a:pt x="4697721" y="3076475"/>
                </a:lnTo>
                <a:lnTo>
                  <a:pt x="4699603" y="3199970"/>
                </a:lnTo>
                <a:lnTo>
                  <a:pt x="4702426" y="3321043"/>
                </a:lnTo>
                <a:lnTo>
                  <a:pt x="4705092" y="3440906"/>
                </a:lnTo>
                <a:lnTo>
                  <a:pt x="4708071" y="3558347"/>
                </a:lnTo>
                <a:lnTo>
                  <a:pt x="4712619" y="3675183"/>
                </a:lnTo>
                <a:lnTo>
                  <a:pt x="4717480" y="3790203"/>
                </a:lnTo>
                <a:lnTo>
                  <a:pt x="4721871" y="3902801"/>
                </a:lnTo>
                <a:lnTo>
                  <a:pt x="4734260" y="4122549"/>
                </a:lnTo>
                <a:lnTo>
                  <a:pt x="4747433" y="4333217"/>
                </a:lnTo>
                <a:lnTo>
                  <a:pt x="4761233" y="4535409"/>
                </a:lnTo>
                <a:lnTo>
                  <a:pt x="4776445" y="4726705"/>
                </a:lnTo>
                <a:lnTo>
                  <a:pt x="4792283" y="4909526"/>
                </a:lnTo>
                <a:lnTo>
                  <a:pt x="4809377" y="5079029"/>
                </a:lnTo>
                <a:lnTo>
                  <a:pt x="4826157" y="5238240"/>
                </a:lnTo>
                <a:lnTo>
                  <a:pt x="4842936" y="5384739"/>
                </a:lnTo>
                <a:lnTo>
                  <a:pt x="4858775" y="5519131"/>
                </a:lnTo>
                <a:lnTo>
                  <a:pt x="4873830" y="5638388"/>
                </a:lnTo>
                <a:lnTo>
                  <a:pt x="4888100" y="5746143"/>
                </a:lnTo>
                <a:lnTo>
                  <a:pt x="4900019" y="5836948"/>
                </a:lnTo>
                <a:lnTo>
                  <a:pt x="4911310" y="5913225"/>
                </a:lnTo>
                <a:lnTo>
                  <a:pt x="4927462" y="6017953"/>
                </a:lnTo>
                <a:lnTo>
                  <a:pt x="4932951" y="6053670"/>
                </a:lnTo>
                <a:lnTo>
                  <a:pt x="4478865" y="6053670"/>
                </a:lnTo>
                <a:lnTo>
                  <a:pt x="3683097" y="6053670"/>
                </a:lnTo>
                <a:lnTo>
                  <a:pt x="0" y="6053670"/>
                </a:lnTo>
                <a:close/>
              </a:path>
            </a:pathLst>
          </a:custGeom>
        </p:spPr>
      </p:pic>
      <p:sp>
        <p:nvSpPr>
          <p:cNvPr id="18" name="Freeform 5">
            <a:extLst>
              <a:ext uri="{FF2B5EF4-FFF2-40B4-BE49-F238E27FC236}">
                <a16:creationId xmlns:a16="http://schemas.microsoft.com/office/drawing/2014/main" id="{1AD5EB79-7F9A-4BBC-92A5-188382CBA1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sp>
        <p:nvSpPr>
          <p:cNvPr id="2" name="Title 1">
            <a:extLst>
              <a:ext uri="{FF2B5EF4-FFF2-40B4-BE49-F238E27FC236}">
                <a16:creationId xmlns:a16="http://schemas.microsoft.com/office/drawing/2014/main" id="{E2045945-2D66-4A6F-A9FC-B814AA3629CD}"/>
              </a:ext>
            </a:extLst>
          </p:cNvPr>
          <p:cNvSpPr>
            <a:spLocks noGrp="1"/>
          </p:cNvSpPr>
          <p:nvPr>
            <p:ph type="title"/>
          </p:nvPr>
        </p:nvSpPr>
        <p:spPr>
          <a:xfrm>
            <a:off x="5695061" y="1241266"/>
            <a:ext cx="5428551" cy="3153753"/>
          </a:xfrm>
        </p:spPr>
        <p:txBody>
          <a:bodyPr vert="horz" lIns="91440" tIns="45720" rIns="91440" bIns="45720" rtlCol="0" anchor="b">
            <a:normAutofit/>
          </a:bodyPr>
          <a:lstStyle/>
          <a:p>
            <a:r>
              <a:rPr lang="en-US" sz="5400" dirty="0"/>
              <a:t>24-hour security and on-site Warden</a:t>
            </a:r>
          </a:p>
        </p:txBody>
      </p:sp>
      <p:sp>
        <p:nvSpPr>
          <p:cNvPr id="20" name="Rectangle 19">
            <a:extLst>
              <a:ext uri="{FF2B5EF4-FFF2-40B4-BE49-F238E27FC236}">
                <a16:creationId xmlns:a16="http://schemas.microsoft.com/office/drawing/2014/main" id="{B9B8A17F-DC3A-4D9A-AA53-9BFB894CD7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TextBox 5">
            <a:extLst>
              <a:ext uri="{FF2B5EF4-FFF2-40B4-BE49-F238E27FC236}">
                <a16:creationId xmlns:a16="http://schemas.microsoft.com/office/drawing/2014/main" id="{76A6D4E8-F4E6-43F9-99A5-254351D80232}"/>
              </a:ext>
            </a:extLst>
          </p:cNvPr>
          <p:cNvSpPr txBox="1"/>
          <p:nvPr/>
        </p:nvSpPr>
        <p:spPr>
          <a:xfrm>
            <a:off x="5356288" y="5255584"/>
            <a:ext cx="5767324" cy="923330"/>
          </a:xfrm>
          <a:prstGeom prst="rect">
            <a:avLst/>
          </a:prstGeom>
          <a:noFill/>
        </p:spPr>
        <p:txBody>
          <a:bodyPr wrap="square" rtlCol="0">
            <a:spAutoFit/>
          </a:bodyPr>
          <a:lstStyle/>
          <a:p>
            <a:r>
              <a:rPr lang="en-GB" dirty="0">
                <a:solidFill>
                  <a:schemeClr val="bg1"/>
                </a:solidFill>
              </a:rPr>
              <a:t>Whitelands College Warden </a:t>
            </a:r>
          </a:p>
          <a:p>
            <a:endParaRPr lang="en-GB" dirty="0">
              <a:solidFill>
                <a:schemeClr val="bg1"/>
              </a:solidFill>
            </a:endParaRPr>
          </a:p>
          <a:p>
            <a:r>
              <a:rPr lang="en-GB" dirty="0">
                <a:solidFill>
                  <a:schemeClr val="bg1"/>
                </a:solidFill>
              </a:rPr>
              <a:t>Isis De Carvalho </a:t>
            </a:r>
            <a:r>
              <a:rPr lang="en-GB" dirty="0" err="1">
                <a:solidFill>
                  <a:schemeClr val="bg1"/>
                </a:solidFill>
              </a:rPr>
              <a:t>Stelmo</a:t>
            </a:r>
            <a:endParaRPr lang="en-GB" dirty="0">
              <a:solidFill>
                <a:schemeClr val="bg1"/>
              </a:solidFill>
            </a:endParaRPr>
          </a:p>
        </p:txBody>
      </p:sp>
    </p:spTree>
    <p:extLst>
      <p:ext uri="{BB962C8B-B14F-4D97-AF65-F5344CB8AC3E}">
        <p14:creationId xmlns:p14="http://schemas.microsoft.com/office/powerpoint/2010/main" val="11888603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EB13AC-639F-4998-9B60-4E30D1B5E2E2}"/>
              </a:ext>
            </a:extLst>
          </p:cNvPr>
          <p:cNvSpPr>
            <a:spLocks noGrp="1"/>
          </p:cNvSpPr>
          <p:nvPr>
            <p:ph type="title"/>
          </p:nvPr>
        </p:nvSpPr>
        <p:spPr/>
        <p:txBody>
          <a:bodyPr/>
          <a:lstStyle/>
          <a:p>
            <a:r>
              <a:rPr lang="en-GB" dirty="0"/>
              <a:t>Roehampton Students Union (RSU) </a:t>
            </a:r>
          </a:p>
        </p:txBody>
      </p:sp>
      <p:pic>
        <p:nvPicPr>
          <p:cNvPr id="4" name="Picture 3">
            <a:extLst>
              <a:ext uri="{FF2B5EF4-FFF2-40B4-BE49-F238E27FC236}">
                <a16:creationId xmlns:a16="http://schemas.microsoft.com/office/drawing/2014/main" id="{03F314BF-5116-4AA3-B33A-86D3E76D4861}"/>
              </a:ext>
            </a:extLst>
          </p:cNvPr>
          <p:cNvPicPr>
            <a:picLocks noChangeAspect="1"/>
          </p:cNvPicPr>
          <p:nvPr/>
        </p:nvPicPr>
        <p:blipFill rotWithShape="1">
          <a:blip r:embed="rId2"/>
          <a:srcRect l="50097" t="17096" r="461" b="21725"/>
          <a:stretch/>
        </p:blipFill>
        <p:spPr>
          <a:xfrm>
            <a:off x="838939" y="1862749"/>
            <a:ext cx="10514121" cy="4021583"/>
          </a:xfrm>
          <a:prstGeom prst="rect">
            <a:avLst/>
          </a:prstGeom>
        </p:spPr>
      </p:pic>
      <p:sp>
        <p:nvSpPr>
          <p:cNvPr id="6" name="TextBox 5">
            <a:extLst>
              <a:ext uri="{FF2B5EF4-FFF2-40B4-BE49-F238E27FC236}">
                <a16:creationId xmlns:a16="http://schemas.microsoft.com/office/drawing/2014/main" id="{DB3A71E7-B77A-42BD-B315-0E1EF8749D03}"/>
              </a:ext>
            </a:extLst>
          </p:cNvPr>
          <p:cNvSpPr txBox="1"/>
          <p:nvPr/>
        </p:nvSpPr>
        <p:spPr>
          <a:xfrm>
            <a:off x="838939" y="6066449"/>
            <a:ext cx="6094520" cy="369332"/>
          </a:xfrm>
          <a:prstGeom prst="rect">
            <a:avLst/>
          </a:prstGeom>
          <a:noFill/>
        </p:spPr>
        <p:txBody>
          <a:bodyPr wrap="square">
            <a:spAutoFit/>
          </a:bodyPr>
          <a:lstStyle/>
          <a:p>
            <a:r>
              <a:rPr lang="en-GB" dirty="0"/>
              <a:t>https://www.roehamptonstudent.com/</a:t>
            </a:r>
          </a:p>
        </p:txBody>
      </p:sp>
    </p:spTree>
    <p:extLst>
      <p:ext uri="{BB962C8B-B14F-4D97-AF65-F5344CB8AC3E}">
        <p14:creationId xmlns:p14="http://schemas.microsoft.com/office/powerpoint/2010/main" val="142594895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EED2E2BB-3846-41EB-9F1E-92C33C4A8F4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23" name="Rectangle 22">
              <a:extLst>
                <a:ext uri="{FF2B5EF4-FFF2-40B4-BE49-F238E27FC236}">
                  <a16:creationId xmlns:a16="http://schemas.microsoft.com/office/drawing/2014/main" id="{C73D5773-5AC9-444A-A47A-EB6656ACDC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4" name="Freeform 5">
              <a:extLst>
                <a:ext uri="{FF2B5EF4-FFF2-40B4-BE49-F238E27FC236}">
                  <a16:creationId xmlns:a16="http://schemas.microsoft.com/office/drawing/2014/main" id="{81EB4475-C020-4325-AF59-31FCBFB7C54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6" name="Rectangle 25">
            <a:extLst>
              <a:ext uri="{FF2B5EF4-FFF2-40B4-BE49-F238E27FC236}">
                <a16:creationId xmlns:a16="http://schemas.microsoft.com/office/drawing/2014/main" id="{F7689D68-C339-4D5B-9DAA-E13F6BD4D5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8" name="Rectangle 27">
            <a:extLst>
              <a:ext uri="{FF2B5EF4-FFF2-40B4-BE49-F238E27FC236}">
                <a16:creationId xmlns:a16="http://schemas.microsoft.com/office/drawing/2014/main" id="{1B9CC3E5-EA42-4393-A2C0-5192B91BD7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3"/>
          <a:stretch>
            <a:fillRect/>
          </a:stretch>
        </p:blipFill>
        <p:spPr>
          <a:xfrm>
            <a:off x="561110" y="1873225"/>
            <a:ext cx="5448111" cy="641431"/>
          </a:xfrm>
          <a:prstGeom prst="roundRect">
            <a:avLst>
              <a:gd name="adj" fmla="val 0"/>
            </a:avLst>
          </a:prstGeom>
          <a:effectLst/>
        </p:spPr>
      </p:pic>
      <p:sp>
        <p:nvSpPr>
          <p:cNvPr id="30" name="Rectangle 29">
            <a:extLst>
              <a:ext uri="{FF2B5EF4-FFF2-40B4-BE49-F238E27FC236}">
                <a16:creationId xmlns:a16="http://schemas.microsoft.com/office/drawing/2014/main" id="{FB8DBC8E-FBA7-466C-8D97-75B15FBE90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pic>
        <p:nvPicPr>
          <p:cNvPr id="2" name="Picture 1">
            <a:extLst>
              <a:ext uri="{FF2B5EF4-FFF2-40B4-BE49-F238E27FC236}">
                <a16:creationId xmlns:a16="http://schemas.microsoft.com/office/drawing/2014/main" id="{71C75506-C430-4297-B857-B37E4E0E3914}"/>
              </a:ext>
            </a:extLst>
          </p:cNvPr>
          <p:cNvPicPr>
            <a:picLocks noChangeAspect="1"/>
          </p:cNvPicPr>
          <p:nvPr/>
        </p:nvPicPr>
        <p:blipFill rotWithShape="1">
          <a:blip r:embed="rId4"/>
          <a:srcRect l="50423" t="8819" r="535" b="13196"/>
          <a:stretch/>
        </p:blipFill>
        <p:spPr>
          <a:xfrm>
            <a:off x="2034072" y="71312"/>
            <a:ext cx="8108609" cy="3997216"/>
          </a:xfrm>
          <a:prstGeom prst="roundRect">
            <a:avLst>
              <a:gd name="adj" fmla="val 0"/>
            </a:avLst>
          </a:prstGeom>
          <a:effectLst/>
        </p:spPr>
      </p:pic>
      <p:sp>
        <p:nvSpPr>
          <p:cNvPr id="32" name="Freeform: Shape 31">
            <a:extLst>
              <a:ext uri="{FF2B5EF4-FFF2-40B4-BE49-F238E27FC236}">
                <a16:creationId xmlns:a16="http://schemas.microsoft.com/office/drawing/2014/main" id="{E6FFF64E-1FE4-4AE0-9D62-567AA183C1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7200" y="4133850"/>
            <a:ext cx="11277600" cy="2250018"/>
          </a:xfrm>
          <a:custGeom>
            <a:avLst/>
            <a:gdLst>
              <a:gd name="connsiteX0" fmla="*/ 5264150 w 11277600"/>
              <a:gd name="connsiteY0" fmla="*/ 0 h 2250018"/>
              <a:gd name="connsiteX1" fmla="*/ 5499100 w 11277600"/>
              <a:gd name="connsiteY1" fmla="*/ 1588 h 2250018"/>
              <a:gd name="connsiteX2" fmla="*/ 5730875 w 11277600"/>
              <a:gd name="connsiteY2" fmla="*/ 1588 h 2250018"/>
              <a:gd name="connsiteX3" fmla="*/ 5961063 w 11277600"/>
              <a:gd name="connsiteY3" fmla="*/ 4763 h 2250018"/>
              <a:gd name="connsiteX4" fmla="*/ 6186488 w 11277600"/>
              <a:gd name="connsiteY4" fmla="*/ 9525 h 2250018"/>
              <a:gd name="connsiteX5" fmla="*/ 6410325 w 11277600"/>
              <a:gd name="connsiteY5" fmla="*/ 14288 h 2250018"/>
              <a:gd name="connsiteX6" fmla="*/ 6629400 w 11277600"/>
              <a:gd name="connsiteY6" fmla="*/ 19050 h 2250018"/>
              <a:gd name="connsiteX7" fmla="*/ 6846888 w 11277600"/>
              <a:gd name="connsiteY7" fmla="*/ 26988 h 2250018"/>
              <a:gd name="connsiteX8" fmla="*/ 7061200 w 11277600"/>
              <a:gd name="connsiteY8" fmla="*/ 34925 h 2250018"/>
              <a:gd name="connsiteX9" fmla="*/ 7270750 w 11277600"/>
              <a:gd name="connsiteY9" fmla="*/ 42863 h 2250018"/>
              <a:gd name="connsiteX10" fmla="*/ 7680325 w 11277600"/>
              <a:gd name="connsiteY10" fmla="*/ 63500 h 2250018"/>
              <a:gd name="connsiteX11" fmla="*/ 8072438 w 11277600"/>
              <a:gd name="connsiteY11" fmla="*/ 85725 h 2250018"/>
              <a:gd name="connsiteX12" fmla="*/ 8448675 w 11277600"/>
              <a:gd name="connsiteY12" fmla="*/ 109538 h 2250018"/>
              <a:gd name="connsiteX13" fmla="*/ 8805862 w 11277600"/>
              <a:gd name="connsiteY13" fmla="*/ 134938 h 2250018"/>
              <a:gd name="connsiteX14" fmla="*/ 9145588 w 11277600"/>
              <a:gd name="connsiteY14" fmla="*/ 161925 h 2250018"/>
              <a:gd name="connsiteX15" fmla="*/ 9461500 w 11277600"/>
              <a:gd name="connsiteY15" fmla="*/ 190500 h 2250018"/>
              <a:gd name="connsiteX16" fmla="*/ 9758362 w 11277600"/>
              <a:gd name="connsiteY16" fmla="*/ 219075 h 2250018"/>
              <a:gd name="connsiteX17" fmla="*/ 10031412 w 11277600"/>
              <a:gd name="connsiteY17" fmla="*/ 247650 h 2250018"/>
              <a:gd name="connsiteX18" fmla="*/ 10282238 w 11277600"/>
              <a:gd name="connsiteY18" fmla="*/ 274638 h 2250018"/>
              <a:gd name="connsiteX19" fmla="*/ 10504488 w 11277600"/>
              <a:gd name="connsiteY19" fmla="*/ 300038 h 2250018"/>
              <a:gd name="connsiteX20" fmla="*/ 10704512 w 11277600"/>
              <a:gd name="connsiteY20" fmla="*/ 323850 h 2250018"/>
              <a:gd name="connsiteX21" fmla="*/ 10874375 w 11277600"/>
              <a:gd name="connsiteY21" fmla="*/ 344488 h 2250018"/>
              <a:gd name="connsiteX22" fmla="*/ 11015662 w 11277600"/>
              <a:gd name="connsiteY22" fmla="*/ 363538 h 2250018"/>
              <a:gd name="connsiteX23" fmla="*/ 11210925 w 11277600"/>
              <a:gd name="connsiteY23" fmla="*/ 390525 h 2250018"/>
              <a:gd name="connsiteX24" fmla="*/ 11277600 w 11277600"/>
              <a:gd name="connsiteY24" fmla="*/ 400050 h 2250018"/>
              <a:gd name="connsiteX25" fmla="*/ 11277600 w 11277600"/>
              <a:gd name="connsiteY25" fmla="*/ 2250018 h 2250018"/>
              <a:gd name="connsiteX26" fmla="*/ 0 w 11277600"/>
              <a:gd name="connsiteY26" fmla="*/ 2250018 h 2250018"/>
              <a:gd name="connsiteX27" fmla="*/ 0 w 11277600"/>
              <a:gd name="connsiteY27" fmla="*/ 398463 h 2250018"/>
              <a:gd name="connsiteX28" fmla="*/ 255588 w 11277600"/>
              <a:gd name="connsiteY28" fmla="*/ 358775 h 2250018"/>
              <a:gd name="connsiteX29" fmla="*/ 511175 w 11277600"/>
              <a:gd name="connsiteY29" fmla="*/ 320675 h 2250018"/>
              <a:gd name="connsiteX30" fmla="*/ 766762 w 11277600"/>
              <a:gd name="connsiteY30" fmla="*/ 284163 h 2250018"/>
              <a:gd name="connsiteX31" fmla="*/ 1023938 w 11277600"/>
              <a:gd name="connsiteY31" fmla="*/ 252413 h 2250018"/>
              <a:gd name="connsiteX32" fmla="*/ 1279525 w 11277600"/>
              <a:gd name="connsiteY32" fmla="*/ 220663 h 2250018"/>
              <a:gd name="connsiteX33" fmla="*/ 1536700 w 11277600"/>
              <a:gd name="connsiteY33" fmla="*/ 190500 h 2250018"/>
              <a:gd name="connsiteX34" fmla="*/ 1790700 w 11277600"/>
              <a:gd name="connsiteY34" fmla="*/ 165100 h 2250018"/>
              <a:gd name="connsiteX35" fmla="*/ 2047875 w 11277600"/>
              <a:gd name="connsiteY35" fmla="*/ 141288 h 2250018"/>
              <a:gd name="connsiteX36" fmla="*/ 2303462 w 11277600"/>
              <a:gd name="connsiteY36" fmla="*/ 119063 h 2250018"/>
              <a:gd name="connsiteX37" fmla="*/ 2555875 w 11277600"/>
              <a:gd name="connsiteY37" fmla="*/ 100013 h 2250018"/>
              <a:gd name="connsiteX38" fmla="*/ 2809875 w 11277600"/>
              <a:gd name="connsiteY38" fmla="*/ 80963 h 2250018"/>
              <a:gd name="connsiteX39" fmla="*/ 3062288 w 11277600"/>
              <a:gd name="connsiteY39" fmla="*/ 65088 h 2250018"/>
              <a:gd name="connsiteX40" fmla="*/ 3313113 w 11277600"/>
              <a:gd name="connsiteY40" fmla="*/ 52388 h 2250018"/>
              <a:gd name="connsiteX41" fmla="*/ 3563938 w 11277600"/>
              <a:gd name="connsiteY41" fmla="*/ 39688 h 2250018"/>
              <a:gd name="connsiteX42" fmla="*/ 3811588 w 11277600"/>
              <a:gd name="connsiteY42" fmla="*/ 28575 h 2250018"/>
              <a:gd name="connsiteX43" fmla="*/ 4057650 w 11277600"/>
              <a:gd name="connsiteY43" fmla="*/ 20638 h 2250018"/>
              <a:gd name="connsiteX44" fmla="*/ 4303713 w 11277600"/>
              <a:gd name="connsiteY44" fmla="*/ 14288 h 2250018"/>
              <a:gd name="connsiteX45" fmla="*/ 4546600 w 11277600"/>
              <a:gd name="connsiteY45" fmla="*/ 7938 h 2250018"/>
              <a:gd name="connsiteX46" fmla="*/ 4787900 w 11277600"/>
              <a:gd name="connsiteY46" fmla="*/ 4763 h 2250018"/>
              <a:gd name="connsiteX47" fmla="*/ 5027613 w 11277600"/>
              <a:gd name="connsiteY47" fmla="*/ 1588 h 2250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1277600" h="2250018">
                <a:moveTo>
                  <a:pt x="5264150" y="0"/>
                </a:moveTo>
                <a:lnTo>
                  <a:pt x="5499100" y="1588"/>
                </a:lnTo>
                <a:lnTo>
                  <a:pt x="5730875" y="1588"/>
                </a:lnTo>
                <a:lnTo>
                  <a:pt x="5961063" y="4763"/>
                </a:lnTo>
                <a:lnTo>
                  <a:pt x="6186488" y="9525"/>
                </a:lnTo>
                <a:lnTo>
                  <a:pt x="6410325" y="14288"/>
                </a:lnTo>
                <a:lnTo>
                  <a:pt x="6629400" y="19050"/>
                </a:lnTo>
                <a:lnTo>
                  <a:pt x="6846888" y="26988"/>
                </a:lnTo>
                <a:lnTo>
                  <a:pt x="7061200" y="34925"/>
                </a:lnTo>
                <a:lnTo>
                  <a:pt x="7270750" y="42863"/>
                </a:lnTo>
                <a:lnTo>
                  <a:pt x="7680325" y="63500"/>
                </a:lnTo>
                <a:lnTo>
                  <a:pt x="8072438" y="85725"/>
                </a:lnTo>
                <a:lnTo>
                  <a:pt x="8448675" y="109538"/>
                </a:lnTo>
                <a:lnTo>
                  <a:pt x="8805862" y="134938"/>
                </a:lnTo>
                <a:lnTo>
                  <a:pt x="9145588" y="161925"/>
                </a:lnTo>
                <a:lnTo>
                  <a:pt x="9461500" y="190500"/>
                </a:lnTo>
                <a:lnTo>
                  <a:pt x="9758362" y="219075"/>
                </a:lnTo>
                <a:lnTo>
                  <a:pt x="10031412" y="247650"/>
                </a:lnTo>
                <a:lnTo>
                  <a:pt x="10282238" y="274638"/>
                </a:lnTo>
                <a:lnTo>
                  <a:pt x="10504488" y="300038"/>
                </a:lnTo>
                <a:lnTo>
                  <a:pt x="10704512" y="323850"/>
                </a:lnTo>
                <a:lnTo>
                  <a:pt x="10874375" y="344488"/>
                </a:lnTo>
                <a:lnTo>
                  <a:pt x="11015662" y="363538"/>
                </a:lnTo>
                <a:lnTo>
                  <a:pt x="11210925" y="390525"/>
                </a:lnTo>
                <a:lnTo>
                  <a:pt x="11277600" y="400050"/>
                </a:lnTo>
                <a:lnTo>
                  <a:pt x="11277600" y="2250018"/>
                </a:lnTo>
                <a:lnTo>
                  <a:pt x="0" y="2250018"/>
                </a:lnTo>
                <a:lnTo>
                  <a:pt x="0" y="398463"/>
                </a:lnTo>
                <a:lnTo>
                  <a:pt x="255588" y="358775"/>
                </a:lnTo>
                <a:lnTo>
                  <a:pt x="511175" y="320675"/>
                </a:lnTo>
                <a:lnTo>
                  <a:pt x="766762" y="284163"/>
                </a:lnTo>
                <a:lnTo>
                  <a:pt x="1023938" y="252413"/>
                </a:lnTo>
                <a:lnTo>
                  <a:pt x="1279525" y="220663"/>
                </a:lnTo>
                <a:lnTo>
                  <a:pt x="1536700" y="190500"/>
                </a:lnTo>
                <a:lnTo>
                  <a:pt x="1790700" y="165100"/>
                </a:lnTo>
                <a:lnTo>
                  <a:pt x="2047875" y="141288"/>
                </a:lnTo>
                <a:lnTo>
                  <a:pt x="2303462" y="119063"/>
                </a:lnTo>
                <a:lnTo>
                  <a:pt x="2555875" y="100013"/>
                </a:lnTo>
                <a:lnTo>
                  <a:pt x="2809875" y="80963"/>
                </a:lnTo>
                <a:lnTo>
                  <a:pt x="3062288" y="65088"/>
                </a:lnTo>
                <a:lnTo>
                  <a:pt x="3313113" y="52388"/>
                </a:lnTo>
                <a:lnTo>
                  <a:pt x="3563938" y="39688"/>
                </a:lnTo>
                <a:lnTo>
                  <a:pt x="3811588" y="28575"/>
                </a:lnTo>
                <a:lnTo>
                  <a:pt x="4057650" y="20638"/>
                </a:lnTo>
                <a:lnTo>
                  <a:pt x="4303713" y="14288"/>
                </a:lnTo>
                <a:lnTo>
                  <a:pt x="4546600" y="7938"/>
                </a:lnTo>
                <a:lnTo>
                  <a:pt x="4787900" y="4763"/>
                </a:lnTo>
                <a:lnTo>
                  <a:pt x="5027613" y="1588"/>
                </a:lnTo>
                <a:close/>
              </a:path>
            </a:pathLst>
          </a:custGeom>
          <a:ln>
            <a:noFill/>
          </a:ln>
        </p:spPr>
        <p:style>
          <a:lnRef idx="2">
            <a:schemeClr val="accent1">
              <a:shade val="50000"/>
            </a:schemeClr>
          </a:lnRef>
          <a:fillRef idx="1003">
            <a:schemeClr val="dk2"/>
          </a:fillRef>
          <a:effectRef idx="0">
            <a:schemeClr val="accent1"/>
          </a:effectRef>
          <a:fontRef idx="minor">
            <a:schemeClr val="lt1"/>
          </a:fontRef>
        </p:style>
        <p:txBody>
          <a:bodyPr wrap="square" rtlCol="0" anchor="ctr">
            <a:noAutofit/>
          </a:bodyPr>
          <a:lstStyle/>
          <a:p>
            <a:pPr algn="ctr"/>
            <a:endParaRPr lang="en-US"/>
          </a:p>
        </p:txBody>
      </p:sp>
      <p:sp>
        <p:nvSpPr>
          <p:cNvPr id="34" name="Freeform 5">
            <a:extLst>
              <a:ext uri="{FF2B5EF4-FFF2-40B4-BE49-F238E27FC236}">
                <a16:creationId xmlns:a16="http://schemas.microsoft.com/office/drawing/2014/main" id="{9C80E52D-DE5C-4267-9C99-8741F2E42E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0371525">
            <a:off x="263767" y="411712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3" name="TextBox 2">
            <a:extLst>
              <a:ext uri="{FF2B5EF4-FFF2-40B4-BE49-F238E27FC236}">
                <a16:creationId xmlns:a16="http://schemas.microsoft.com/office/drawing/2014/main" id="{E550117C-E242-4001-A3D0-51B41E805C36}"/>
              </a:ext>
            </a:extLst>
          </p:cNvPr>
          <p:cNvSpPr txBox="1"/>
          <p:nvPr/>
        </p:nvSpPr>
        <p:spPr>
          <a:xfrm>
            <a:off x="649975" y="4517136"/>
            <a:ext cx="10893095" cy="1174947"/>
          </a:xfrm>
          <a:prstGeom prst="rect">
            <a:avLst/>
          </a:prstGeom>
        </p:spPr>
        <p:txBody>
          <a:bodyPr vert="horz" lIns="91440" tIns="45720" rIns="91440" bIns="45720" rtlCol="0" anchor="b">
            <a:normAutofit/>
          </a:bodyPr>
          <a:lstStyle/>
          <a:p>
            <a:pPr>
              <a:spcBef>
                <a:spcPct val="0"/>
              </a:spcBef>
              <a:spcAft>
                <a:spcPts val="600"/>
              </a:spcAft>
            </a:pPr>
            <a:r>
              <a:rPr lang="en-US" sz="6000" b="0" i="0" kern="1200">
                <a:solidFill>
                  <a:schemeClr val="bg2"/>
                </a:solidFill>
                <a:latin typeface="+mj-lt"/>
                <a:ea typeface="+mj-ea"/>
                <a:cs typeface="+mj-cs"/>
              </a:rPr>
              <a:t>Our College Website</a:t>
            </a:r>
          </a:p>
        </p:txBody>
      </p:sp>
    </p:spTree>
    <p:extLst>
      <p:ext uri="{BB962C8B-B14F-4D97-AF65-F5344CB8AC3E}">
        <p14:creationId xmlns:p14="http://schemas.microsoft.com/office/powerpoint/2010/main" val="130300555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17601A-EAFF-4E74-9C4F-AA5E4DF2CA11}"/>
              </a:ext>
            </a:extLst>
          </p:cNvPr>
          <p:cNvSpPr>
            <a:spLocks noGrp="1"/>
          </p:cNvSpPr>
          <p:nvPr>
            <p:ph type="title"/>
          </p:nvPr>
        </p:nvSpPr>
        <p:spPr/>
        <p:txBody>
          <a:bodyPr/>
          <a:lstStyle/>
          <a:p>
            <a:r>
              <a:rPr lang="en-GB" dirty="0"/>
              <a:t>College Handbook </a:t>
            </a:r>
          </a:p>
        </p:txBody>
      </p:sp>
      <p:pic>
        <p:nvPicPr>
          <p:cNvPr id="4" name="Picture 3">
            <a:extLst>
              <a:ext uri="{FF2B5EF4-FFF2-40B4-BE49-F238E27FC236}">
                <a16:creationId xmlns:a16="http://schemas.microsoft.com/office/drawing/2014/main" id="{BEC9124A-01E4-4E68-B281-F086FFC75DB7}"/>
              </a:ext>
            </a:extLst>
          </p:cNvPr>
          <p:cNvPicPr>
            <a:picLocks noChangeAspect="1"/>
          </p:cNvPicPr>
          <p:nvPr/>
        </p:nvPicPr>
        <p:blipFill rotWithShape="1">
          <a:blip r:embed="rId2"/>
          <a:srcRect l="64592" t="19322" r="15051" b="40868"/>
          <a:stretch/>
        </p:blipFill>
        <p:spPr>
          <a:xfrm>
            <a:off x="2881605" y="2444620"/>
            <a:ext cx="6635620" cy="4011210"/>
          </a:xfrm>
          <a:prstGeom prst="rect">
            <a:avLst/>
          </a:prstGeom>
        </p:spPr>
      </p:pic>
      <p:sp>
        <p:nvSpPr>
          <p:cNvPr id="6" name="TextBox 5">
            <a:extLst>
              <a:ext uri="{FF2B5EF4-FFF2-40B4-BE49-F238E27FC236}">
                <a16:creationId xmlns:a16="http://schemas.microsoft.com/office/drawing/2014/main" id="{7D0439A7-958C-4B68-9DD6-8AEE9EF3B70F}"/>
              </a:ext>
            </a:extLst>
          </p:cNvPr>
          <p:cNvSpPr txBox="1"/>
          <p:nvPr/>
        </p:nvSpPr>
        <p:spPr>
          <a:xfrm>
            <a:off x="8655494" y="5532500"/>
            <a:ext cx="3223685" cy="923330"/>
          </a:xfrm>
          <a:prstGeom prst="rect">
            <a:avLst/>
          </a:prstGeom>
          <a:noFill/>
        </p:spPr>
        <p:txBody>
          <a:bodyPr wrap="square">
            <a:spAutoFit/>
          </a:bodyPr>
          <a:lstStyle/>
          <a:p>
            <a:r>
              <a:rPr lang="en-GB" dirty="0"/>
              <a:t>https://www.roehampton.ac.uk/colleges/whitelands-college/</a:t>
            </a:r>
          </a:p>
        </p:txBody>
      </p:sp>
    </p:spTree>
    <p:extLst>
      <p:ext uri="{BB962C8B-B14F-4D97-AF65-F5344CB8AC3E}">
        <p14:creationId xmlns:p14="http://schemas.microsoft.com/office/powerpoint/2010/main" val="382252452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211086-8EB2-4536-AC6F-8F9F19354C66}"/>
              </a:ext>
            </a:extLst>
          </p:cNvPr>
          <p:cNvSpPr>
            <a:spLocks noGrp="1"/>
          </p:cNvSpPr>
          <p:nvPr>
            <p:ph type="title"/>
          </p:nvPr>
        </p:nvSpPr>
        <p:spPr/>
        <p:txBody>
          <a:bodyPr/>
          <a:lstStyle/>
          <a:p>
            <a:r>
              <a:rPr lang="en-GB" dirty="0"/>
              <a:t>New one way System </a:t>
            </a:r>
          </a:p>
        </p:txBody>
      </p:sp>
      <p:pic>
        <p:nvPicPr>
          <p:cNvPr id="4" name="Picture 3">
            <a:extLst>
              <a:ext uri="{FF2B5EF4-FFF2-40B4-BE49-F238E27FC236}">
                <a16:creationId xmlns:a16="http://schemas.microsoft.com/office/drawing/2014/main" id="{22B3C7BC-F8F9-4761-91CD-5E615CC255FD}"/>
              </a:ext>
            </a:extLst>
          </p:cNvPr>
          <p:cNvPicPr>
            <a:picLocks noChangeAspect="1"/>
          </p:cNvPicPr>
          <p:nvPr/>
        </p:nvPicPr>
        <p:blipFill rotWithShape="1">
          <a:blip r:embed="rId2"/>
          <a:srcRect l="58321" t="21882" r="18568" b="35781"/>
          <a:stretch/>
        </p:blipFill>
        <p:spPr>
          <a:xfrm>
            <a:off x="2071397" y="2494050"/>
            <a:ext cx="7707084" cy="4363950"/>
          </a:xfrm>
          <a:prstGeom prst="rect">
            <a:avLst/>
          </a:prstGeom>
        </p:spPr>
      </p:pic>
    </p:spTree>
    <p:extLst>
      <p:ext uri="{BB962C8B-B14F-4D97-AF65-F5344CB8AC3E}">
        <p14:creationId xmlns:p14="http://schemas.microsoft.com/office/powerpoint/2010/main" val="12736261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4091D54B-59AB-4A5E-8E9E-0421BD66D4F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9" name="Rectangle 8">
              <a:extLst>
                <a:ext uri="{FF2B5EF4-FFF2-40B4-BE49-F238E27FC236}">
                  <a16:creationId xmlns:a16="http://schemas.microsoft.com/office/drawing/2014/main" id="{547CE62E-FFFD-4A1F-BA78-C3B89C36FC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Freeform 5">
              <a:extLst>
                <a:ext uri="{FF2B5EF4-FFF2-40B4-BE49-F238E27FC236}">
                  <a16:creationId xmlns:a16="http://schemas.microsoft.com/office/drawing/2014/main" id="{AE51FD27-6B6A-4D21-BF22-245DA9BD0B3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2" name="Rectangle 11">
            <a:extLst>
              <a:ext uri="{FF2B5EF4-FFF2-40B4-BE49-F238E27FC236}">
                <a16:creationId xmlns:a16="http://schemas.microsoft.com/office/drawing/2014/main" id="{B8144315-1C5A-4185-A952-25D98D303D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4" name="Freeform 5">
            <a:extLst>
              <a:ext uri="{FF2B5EF4-FFF2-40B4-BE49-F238E27FC236}">
                <a16:creationId xmlns:a16="http://schemas.microsoft.com/office/drawing/2014/main" id="{CC3DF159-A62C-40A0-86EB-55F5FCDB07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tx1"/>
          </a:solidFill>
          <a:ln>
            <a:noFill/>
          </a:ln>
        </p:spPr>
      </p:sp>
      <p:sp>
        <p:nvSpPr>
          <p:cNvPr id="2" name="Title 1">
            <a:extLst>
              <a:ext uri="{FF2B5EF4-FFF2-40B4-BE49-F238E27FC236}">
                <a16:creationId xmlns:a16="http://schemas.microsoft.com/office/drawing/2014/main" id="{35B6481C-7DC7-49C4-9E20-A1D4D0F34F7A}"/>
              </a:ext>
            </a:extLst>
          </p:cNvPr>
          <p:cNvSpPr>
            <a:spLocks noGrp="1"/>
          </p:cNvSpPr>
          <p:nvPr>
            <p:ph type="title"/>
          </p:nvPr>
        </p:nvSpPr>
        <p:spPr>
          <a:xfrm>
            <a:off x="649975" y="4517136"/>
            <a:ext cx="10893095" cy="1174947"/>
          </a:xfrm>
        </p:spPr>
        <p:txBody>
          <a:bodyPr vert="horz" lIns="91440" tIns="45720" rIns="91440" bIns="45720" rtlCol="0" anchor="b">
            <a:normAutofit/>
          </a:bodyPr>
          <a:lstStyle/>
          <a:p>
            <a:r>
              <a:rPr lang="en-US" sz="5400" b="0" i="0" kern="1200">
                <a:solidFill>
                  <a:srgbClr val="EBEBEB"/>
                </a:solidFill>
                <a:latin typeface="+mj-lt"/>
                <a:ea typeface="+mj-ea"/>
                <a:cs typeface="+mj-cs"/>
              </a:rPr>
              <a:t>Todays Timetable </a:t>
            </a:r>
          </a:p>
        </p:txBody>
      </p:sp>
      <p:sp>
        <p:nvSpPr>
          <p:cNvPr id="16" name="Rectangle 15">
            <a:extLst>
              <a:ext uri="{FF2B5EF4-FFF2-40B4-BE49-F238E27FC236}">
                <a16:creationId xmlns:a16="http://schemas.microsoft.com/office/drawing/2014/main" id="{C5DDC647-9031-4B8C-B212-04560303C8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graphicFrame>
        <p:nvGraphicFramePr>
          <p:cNvPr id="3" name="Table 2">
            <a:extLst>
              <a:ext uri="{FF2B5EF4-FFF2-40B4-BE49-F238E27FC236}">
                <a16:creationId xmlns:a16="http://schemas.microsoft.com/office/drawing/2014/main" id="{4C224FCB-ACCD-4FC9-BB8D-3D2C098111D2}"/>
              </a:ext>
            </a:extLst>
          </p:cNvPr>
          <p:cNvGraphicFramePr>
            <a:graphicFrameLocks noGrp="1"/>
          </p:cNvGraphicFramePr>
          <p:nvPr>
            <p:extLst>
              <p:ext uri="{D42A27DB-BD31-4B8C-83A1-F6EECF244321}">
                <p14:modId xmlns:p14="http://schemas.microsoft.com/office/powerpoint/2010/main" val="4045871450"/>
              </p:ext>
            </p:extLst>
          </p:nvPr>
        </p:nvGraphicFramePr>
        <p:xfrm>
          <a:off x="734846" y="1006706"/>
          <a:ext cx="9369043" cy="3141282"/>
        </p:xfrm>
        <a:graphic>
          <a:graphicData uri="http://schemas.openxmlformats.org/drawingml/2006/table">
            <a:tbl>
              <a:tblPr firstRow="1" bandRow="1">
                <a:tableStyleId>{8EC20E35-A176-4012-BC5E-935CFFF8708E}</a:tableStyleId>
              </a:tblPr>
              <a:tblGrid>
                <a:gridCol w="526119">
                  <a:extLst>
                    <a:ext uri="{9D8B030D-6E8A-4147-A177-3AD203B41FA5}">
                      <a16:colId xmlns:a16="http://schemas.microsoft.com/office/drawing/2014/main" val="3548400342"/>
                    </a:ext>
                  </a:extLst>
                </a:gridCol>
                <a:gridCol w="766373">
                  <a:extLst>
                    <a:ext uri="{9D8B030D-6E8A-4147-A177-3AD203B41FA5}">
                      <a16:colId xmlns:a16="http://schemas.microsoft.com/office/drawing/2014/main" val="889205491"/>
                    </a:ext>
                  </a:extLst>
                </a:gridCol>
                <a:gridCol w="6253148">
                  <a:extLst>
                    <a:ext uri="{9D8B030D-6E8A-4147-A177-3AD203B41FA5}">
                      <a16:colId xmlns:a16="http://schemas.microsoft.com/office/drawing/2014/main" val="3214620676"/>
                    </a:ext>
                  </a:extLst>
                </a:gridCol>
                <a:gridCol w="617768">
                  <a:extLst>
                    <a:ext uri="{9D8B030D-6E8A-4147-A177-3AD203B41FA5}">
                      <a16:colId xmlns:a16="http://schemas.microsoft.com/office/drawing/2014/main" val="2523555680"/>
                    </a:ext>
                  </a:extLst>
                </a:gridCol>
                <a:gridCol w="576160">
                  <a:extLst>
                    <a:ext uri="{9D8B030D-6E8A-4147-A177-3AD203B41FA5}">
                      <a16:colId xmlns:a16="http://schemas.microsoft.com/office/drawing/2014/main" val="2953421021"/>
                    </a:ext>
                  </a:extLst>
                </a:gridCol>
                <a:gridCol w="629475">
                  <a:extLst>
                    <a:ext uri="{9D8B030D-6E8A-4147-A177-3AD203B41FA5}">
                      <a16:colId xmlns:a16="http://schemas.microsoft.com/office/drawing/2014/main" val="2535407195"/>
                    </a:ext>
                  </a:extLst>
                </a:gridCol>
              </a:tblGrid>
              <a:tr h="360200">
                <a:tc>
                  <a:txBody>
                    <a:bodyPr/>
                    <a:lstStyle/>
                    <a:p>
                      <a:pPr algn="l" fontAlgn="b"/>
                      <a:endParaRPr lang="en-GB" sz="1000" b="0" i="0" u="none" strike="noStrike">
                        <a:solidFill>
                          <a:srgbClr val="000000"/>
                        </a:solidFill>
                        <a:effectLst/>
                        <a:latin typeface="Calibri" panose="020F0502020204030204" pitchFamily="34" charset="0"/>
                      </a:endParaRPr>
                    </a:p>
                  </a:txBody>
                  <a:tcPr marL="5882" marR="5882" marT="5882" marB="28237" anchor="b"/>
                </a:tc>
                <a:tc>
                  <a:txBody>
                    <a:bodyPr/>
                    <a:lstStyle/>
                    <a:p>
                      <a:pPr algn="ctr" fontAlgn="b"/>
                      <a:r>
                        <a:rPr lang="en-GB" sz="1900" b="1" u="none" strike="noStrike">
                          <a:solidFill>
                            <a:srgbClr val="FFFFFF"/>
                          </a:solidFill>
                          <a:effectLst/>
                        </a:rPr>
                        <a:t>Date</a:t>
                      </a:r>
                      <a:endParaRPr lang="en-GB" sz="1900" b="1" i="0" u="none" strike="noStrike">
                        <a:solidFill>
                          <a:srgbClr val="FFFFFF"/>
                        </a:solidFill>
                        <a:effectLst/>
                        <a:latin typeface="Calibri" panose="020F0502020204030204" pitchFamily="34" charset="0"/>
                      </a:endParaRPr>
                    </a:p>
                  </a:txBody>
                  <a:tcPr marL="5882" marR="5882" marT="5882" marB="28237" anchor="b"/>
                </a:tc>
                <a:tc>
                  <a:txBody>
                    <a:bodyPr/>
                    <a:lstStyle/>
                    <a:p>
                      <a:pPr algn="ctr" fontAlgn="b"/>
                      <a:r>
                        <a:rPr lang="en-GB" sz="1900" b="1" u="none" strike="noStrike">
                          <a:solidFill>
                            <a:srgbClr val="FFFFFF"/>
                          </a:solidFill>
                          <a:effectLst/>
                        </a:rPr>
                        <a:t>Event </a:t>
                      </a:r>
                      <a:endParaRPr lang="en-GB" sz="1900" b="1" i="0" u="none" strike="noStrike">
                        <a:solidFill>
                          <a:srgbClr val="FFFFFF"/>
                        </a:solidFill>
                        <a:effectLst/>
                        <a:latin typeface="Calibri" panose="020F0502020204030204" pitchFamily="34" charset="0"/>
                      </a:endParaRPr>
                    </a:p>
                  </a:txBody>
                  <a:tcPr marL="5882" marR="5882" marT="5882" marB="28237" anchor="b"/>
                </a:tc>
                <a:tc>
                  <a:txBody>
                    <a:bodyPr/>
                    <a:lstStyle/>
                    <a:p>
                      <a:pPr algn="ctr" fontAlgn="b"/>
                      <a:r>
                        <a:rPr lang="en-GB" sz="1900" b="1" u="none" strike="noStrike">
                          <a:solidFill>
                            <a:srgbClr val="FFFFFF"/>
                          </a:solidFill>
                          <a:effectLst/>
                        </a:rPr>
                        <a:t>Start</a:t>
                      </a:r>
                      <a:endParaRPr lang="en-GB" sz="1900" b="1" i="0" u="none" strike="noStrike">
                        <a:solidFill>
                          <a:srgbClr val="FFFFFF"/>
                        </a:solidFill>
                        <a:effectLst/>
                        <a:latin typeface="Calibri" panose="020F0502020204030204" pitchFamily="34" charset="0"/>
                      </a:endParaRPr>
                    </a:p>
                  </a:txBody>
                  <a:tcPr marL="5882" marR="5882" marT="5882" marB="28237" anchor="b"/>
                </a:tc>
                <a:tc>
                  <a:txBody>
                    <a:bodyPr/>
                    <a:lstStyle/>
                    <a:p>
                      <a:pPr algn="l" fontAlgn="b"/>
                      <a:r>
                        <a:rPr lang="en-GB" sz="1800" b="1" u="none" strike="noStrike">
                          <a:solidFill>
                            <a:srgbClr val="FFFFFF"/>
                          </a:solidFill>
                          <a:effectLst/>
                        </a:rPr>
                        <a:t>End</a:t>
                      </a:r>
                      <a:endParaRPr lang="en-GB" sz="1800" b="1" i="0" u="none" strike="noStrike">
                        <a:solidFill>
                          <a:srgbClr val="FFFFFF"/>
                        </a:solidFill>
                        <a:effectLst/>
                        <a:latin typeface="Calibri" panose="020F0502020204030204" pitchFamily="34" charset="0"/>
                      </a:endParaRPr>
                    </a:p>
                  </a:txBody>
                  <a:tcPr marL="5882" marR="5882" marT="5882" marB="28237" anchor="b"/>
                </a:tc>
                <a:tc>
                  <a:txBody>
                    <a:bodyPr/>
                    <a:lstStyle/>
                    <a:p>
                      <a:pPr algn="ctr" fontAlgn="b"/>
                      <a:r>
                        <a:rPr lang="en-GB" sz="1300" b="1" u="none" strike="noStrike">
                          <a:solidFill>
                            <a:srgbClr val="FFFFFF"/>
                          </a:solidFill>
                          <a:effectLst/>
                        </a:rPr>
                        <a:t>Length </a:t>
                      </a:r>
                      <a:endParaRPr lang="en-GB" sz="1300" b="1" i="0" u="none" strike="noStrike">
                        <a:solidFill>
                          <a:srgbClr val="FFFFFF"/>
                        </a:solidFill>
                        <a:effectLst/>
                        <a:latin typeface="Calibri" panose="020F0502020204030204" pitchFamily="34" charset="0"/>
                      </a:endParaRPr>
                    </a:p>
                  </a:txBody>
                  <a:tcPr marL="5882" marR="5882" marT="5882" marB="28237" anchor="b"/>
                </a:tc>
                <a:extLst>
                  <a:ext uri="{0D108BD9-81ED-4DB2-BD59-A6C34878D82A}">
                    <a16:rowId xmlns:a16="http://schemas.microsoft.com/office/drawing/2014/main" val="2831314549"/>
                  </a:ext>
                </a:extLst>
              </a:tr>
              <a:tr h="258300">
                <a:tc rowSpan="10">
                  <a:txBody>
                    <a:bodyPr/>
                    <a:lstStyle/>
                    <a:p>
                      <a:pPr algn="ctr" fontAlgn="ctr"/>
                      <a:r>
                        <a:rPr lang="en-GB" sz="1600" b="1" u="none" strike="noStrike" dirty="0">
                          <a:solidFill>
                            <a:srgbClr val="FFFFFF"/>
                          </a:solidFill>
                          <a:effectLst/>
                        </a:rPr>
                        <a:t>Mon</a:t>
                      </a:r>
                      <a:endParaRPr lang="en-GB" sz="1600" b="1" i="0" u="none" strike="noStrike" dirty="0">
                        <a:solidFill>
                          <a:srgbClr val="FFFFFF"/>
                        </a:solidFill>
                        <a:effectLst/>
                        <a:latin typeface="Calibri" panose="020F0502020204030204" pitchFamily="34" charset="0"/>
                      </a:endParaRPr>
                    </a:p>
                  </a:txBody>
                  <a:tcPr marL="5882" marR="5882" marT="5882" marB="28237" anchor="ctr"/>
                </a:tc>
                <a:tc rowSpan="10">
                  <a:txBody>
                    <a:bodyPr/>
                    <a:lstStyle/>
                    <a:p>
                      <a:pPr algn="ctr" fontAlgn="ctr"/>
                      <a:r>
                        <a:rPr lang="en-GB" sz="1200" b="1" u="none" strike="noStrike">
                          <a:solidFill>
                            <a:srgbClr val="000000"/>
                          </a:solidFill>
                          <a:effectLst/>
                        </a:rPr>
                        <a:t>Sept-21st </a:t>
                      </a:r>
                      <a:endParaRPr lang="en-GB" sz="1200" b="1" i="0" u="none" strike="noStrike">
                        <a:solidFill>
                          <a:srgbClr val="000000"/>
                        </a:solidFill>
                        <a:effectLst/>
                        <a:latin typeface="Calibri" panose="020F0502020204030204" pitchFamily="34" charset="0"/>
                      </a:endParaRPr>
                    </a:p>
                  </a:txBody>
                  <a:tcPr marL="5882" marR="5882" marT="5882" marB="28237" anchor="ctr"/>
                </a:tc>
                <a:tc>
                  <a:txBody>
                    <a:bodyPr/>
                    <a:lstStyle/>
                    <a:p>
                      <a:pPr algn="l" fontAlgn="b"/>
                      <a:r>
                        <a:rPr lang="en-GB" sz="1200" b="1" u="none" strike="noStrike">
                          <a:solidFill>
                            <a:srgbClr val="FFFFFF"/>
                          </a:solidFill>
                          <a:effectLst/>
                        </a:rPr>
                        <a:t>College Introduction (All new students)</a:t>
                      </a:r>
                      <a:endParaRPr lang="en-GB" sz="1200" b="1" i="0" u="none" strike="noStrike">
                        <a:solidFill>
                          <a:srgbClr val="FFFFFF"/>
                        </a:solidFill>
                        <a:effectLst/>
                        <a:latin typeface="Calibri" panose="020F0502020204030204" pitchFamily="34" charset="0"/>
                      </a:endParaRPr>
                    </a:p>
                  </a:txBody>
                  <a:tcPr marL="5882" marR="5882" marT="5882" marB="28237" anchor="b"/>
                </a:tc>
                <a:tc>
                  <a:txBody>
                    <a:bodyPr/>
                    <a:lstStyle/>
                    <a:p>
                      <a:pPr algn="ctr" fontAlgn="b"/>
                      <a:r>
                        <a:rPr lang="en-GB" sz="1000" b="1" u="none" strike="noStrike">
                          <a:solidFill>
                            <a:srgbClr val="000000"/>
                          </a:solidFill>
                          <a:effectLst/>
                        </a:rPr>
                        <a:t>12pm </a:t>
                      </a:r>
                      <a:endParaRPr lang="en-GB" sz="1000" b="1" i="0" u="none" strike="noStrike">
                        <a:solidFill>
                          <a:srgbClr val="000000"/>
                        </a:solidFill>
                        <a:effectLst/>
                        <a:latin typeface="Calibri" panose="020F0502020204030204" pitchFamily="34" charset="0"/>
                      </a:endParaRPr>
                    </a:p>
                  </a:txBody>
                  <a:tcPr marL="5882" marR="5882" marT="5882" marB="28237" anchor="b"/>
                </a:tc>
                <a:tc>
                  <a:txBody>
                    <a:bodyPr/>
                    <a:lstStyle/>
                    <a:p>
                      <a:pPr algn="ctr" fontAlgn="b"/>
                      <a:r>
                        <a:rPr lang="en-GB" sz="1000" b="1" u="none" strike="noStrike">
                          <a:solidFill>
                            <a:srgbClr val="000000"/>
                          </a:solidFill>
                          <a:effectLst/>
                        </a:rPr>
                        <a:t>2pm</a:t>
                      </a:r>
                      <a:endParaRPr lang="en-GB" sz="1000" b="1" i="0" u="none" strike="noStrike">
                        <a:solidFill>
                          <a:srgbClr val="000000"/>
                        </a:solidFill>
                        <a:effectLst/>
                        <a:latin typeface="Calibri" panose="020F0502020204030204" pitchFamily="34" charset="0"/>
                      </a:endParaRPr>
                    </a:p>
                  </a:txBody>
                  <a:tcPr marL="5882" marR="5882" marT="5882" marB="28237" anchor="b"/>
                </a:tc>
                <a:tc>
                  <a:txBody>
                    <a:bodyPr/>
                    <a:lstStyle/>
                    <a:p>
                      <a:pPr algn="ctr" fontAlgn="b"/>
                      <a:r>
                        <a:rPr lang="en-GB" sz="1000" b="1" u="none" strike="noStrike">
                          <a:solidFill>
                            <a:srgbClr val="000000"/>
                          </a:solidFill>
                          <a:effectLst/>
                        </a:rPr>
                        <a:t>2 Hours</a:t>
                      </a:r>
                      <a:endParaRPr lang="en-GB" sz="1000" b="1" i="0" u="none" strike="noStrike">
                        <a:solidFill>
                          <a:srgbClr val="000000"/>
                        </a:solidFill>
                        <a:effectLst/>
                        <a:latin typeface="Calibri" panose="020F0502020204030204" pitchFamily="34" charset="0"/>
                      </a:endParaRPr>
                    </a:p>
                  </a:txBody>
                  <a:tcPr marL="5882" marR="5882" marT="5882" marB="28237" anchor="b"/>
                </a:tc>
                <a:extLst>
                  <a:ext uri="{0D108BD9-81ED-4DB2-BD59-A6C34878D82A}">
                    <a16:rowId xmlns:a16="http://schemas.microsoft.com/office/drawing/2014/main" val="733932716"/>
                  </a:ext>
                </a:extLst>
              </a:tr>
              <a:tr h="258300">
                <a:tc vMerge="1">
                  <a:txBody>
                    <a:bodyPr/>
                    <a:lstStyle/>
                    <a:p>
                      <a:endParaRPr lang="en-GB"/>
                    </a:p>
                  </a:txBody>
                  <a:tcPr/>
                </a:tc>
                <a:tc vMerge="1">
                  <a:txBody>
                    <a:bodyPr/>
                    <a:lstStyle/>
                    <a:p>
                      <a:endParaRPr lang="en-GB"/>
                    </a:p>
                  </a:txBody>
                  <a:tcPr/>
                </a:tc>
                <a:tc>
                  <a:txBody>
                    <a:bodyPr/>
                    <a:lstStyle/>
                    <a:p>
                      <a:pPr algn="l" fontAlgn="b"/>
                      <a:r>
                        <a:rPr lang="en-GB" sz="1200" b="0" u="none" strike="noStrike">
                          <a:solidFill>
                            <a:srgbClr val="000000"/>
                          </a:solidFill>
                          <a:effectLst/>
                        </a:rPr>
                        <a:t>Welcome (HoC/CLDO)</a:t>
                      </a:r>
                      <a:endParaRPr lang="en-GB" sz="1200" b="0" i="0" u="none" strike="noStrike">
                        <a:solidFill>
                          <a:srgbClr val="000000"/>
                        </a:solidFill>
                        <a:effectLst/>
                        <a:latin typeface="Calibri" panose="020F0502020204030204" pitchFamily="34" charset="0"/>
                      </a:endParaRPr>
                    </a:p>
                  </a:txBody>
                  <a:tcPr marL="5882" marR="5882" marT="5882" marB="28237" anchor="b"/>
                </a:tc>
                <a:tc>
                  <a:txBody>
                    <a:bodyPr/>
                    <a:lstStyle/>
                    <a:p>
                      <a:pPr algn="ctr" fontAlgn="b"/>
                      <a:r>
                        <a:rPr lang="en-GB" sz="1000" b="1" u="none" strike="noStrike">
                          <a:solidFill>
                            <a:srgbClr val="000000"/>
                          </a:solidFill>
                          <a:effectLst/>
                        </a:rPr>
                        <a:t>12pm </a:t>
                      </a:r>
                      <a:endParaRPr lang="en-GB" sz="1000" b="1" i="0" u="none" strike="noStrike">
                        <a:solidFill>
                          <a:srgbClr val="000000"/>
                        </a:solidFill>
                        <a:effectLst/>
                        <a:latin typeface="Calibri" panose="020F0502020204030204" pitchFamily="34" charset="0"/>
                      </a:endParaRPr>
                    </a:p>
                  </a:txBody>
                  <a:tcPr marL="5882" marR="5882" marT="5882" marB="28237" anchor="b"/>
                </a:tc>
                <a:tc>
                  <a:txBody>
                    <a:bodyPr/>
                    <a:lstStyle/>
                    <a:p>
                      <a:pPr algn="ctr" fontAlgn="b"/>
                      <a:r>
                        <a:rPr lang="en-GB" sz="1000" b="1" u="none" strike="noStrike">
                          <a:solidFill>
                            <a:srgbClr val="000000"/>
                          </a:solidFill>
                          <a:effectLst/>
                        </a:rPr>
                        <a:t>12.10pm</a:t>
                      </a:r>
                      <a:endParaRPr lang="en-GB" sz="1000" b="1" i="0" u="none" strike="noStrike">
                        <a:solidFill>
                          <a:srgbClr val="000000"/>
                        </a:solidFill>
                        <a:effectLst/>
                        <a:latin typeface="Calibri" panose="020F0502020204030204" pitchFamily="34" charset="0"/>
                      </a:endParaRPr>
                    </a:p>
                  </a:txBody>
                  <a:tcPr marL="5882" marR="5882" marT="5882" marB="28237" anchor="b"/>
                </a:tc>
                <a:tc>
                  <a:txBody>
                    <a:bodyPr/>
                    <a:lstStyle/>
                    <a:p>
                      <a:pPr algn="ctr" fontAlgn="b"/>
                      <a:r>
                        <a:rPr lang="en-GB" sz="1000" b="1" u="none" strike="noStrike">
                          <a:solidFill>
                            <a:srgbClr val="000000"/>
                          </a:solidFill>
                          <a:effectLst/>
                        </a:rPr>
                        <a:t>10 mins</a:t>
                      </a:r>
                      <a:endParaRPr lang="en-GB" sz="1000" b="1" i="0" u="none" strike="noStrike">
                        <a:solidFill>
                          <a:srgbClr val="000000"/>
                        </a:solidFill>
                        <a:effectLst/>
                        <a:latin typeface="Calibri" panose="020F0502020204030204" pitchFamily="34" charset="0"/>
                      </a:endParaRPr>
                    </a:p>
                  </a:txBody>
                  <a:tcPr marL="5882" marR="5882" marT="5882" marB="28237" anchor="b"/>
                </a:tc>
                <a:extLst>
                  <a:ext uri="{0D108BD9-81ED-4DB2-BD59-A6C34878D82A}">
                    <a16:rowId xmlns:a16="http://schemas.microsoft.com/office/drawing/2014/main" val="290457435"/>
                  </a:ext>
                </a:extLst>
              </a:tr>
              <a:tr h="447544">
                <a:tc vMerge="1">
                  <a:txBody>
                    <a:bodyPr/>
                    <a:lstStyle/>
                    <a:p>
                      <a:endParaRPr lang="en-GB"/>
                    </a:p>
                  </a:txBody>
                  <a:tcPr/>
                </a:tc>
                <a:tc vMerge="1">
                  <a:txBody>
                    <a:bodyPr/>
                    <a:lstStyle/>
                    <a:p>
                      <a:endParaRPr lang="en-GB"/>
                    </a:p>
                  </a:txBody>
                  <a:tcPr/>
                </a:tc>
                <a:tc>
                  <a:txBody>
                    <a:bodyPr/>
                    <a:lstStyle/>
                    <a:p>
                      <a:pPr algn="l" fontAlgn="b"/>
                      <a:r>
                        <a:rPr lang="en-GB" sz="1200" b="0" u="none" strike="noStrike">
                          <a:solidFill>
                            <a:srgbClr val="000000"/>
                          </a:solidFill>
                          <a:effectLst/>
                        </a:rPr>
                        <a:t>What’s new in the college for this year? (CLDO) - explain housing arrangements, communal space restrictions, new merch purchasing, etc. )</a:t>
                      </a:r>
                      <a:endParaRPr lang="en-GB" sz="1200" b="0" i="0" u="none" strike="noStrike">
                        <a:solidFill>
                          <a:srgbClr val="000000"/>
                        </a:solidFill>
                        <a:effectLst/>
                        <a:latin typeface="Calibri" panose="020F0502020204030204" pitchFamily="34" charset="0"/>
                      </a:endParaRPr>
                    </a:p>
                  </a:txBody>
                  <a:tcPr marL="5882" marR="5882" marT="5882" marB="28237" anchor="b"/>
                </a:tc>
                <a:tc>
                  <a:txBody>
                    <a:bodyPr/>
                    <a:lstStyle/>
                    <a:p>
                      <a:pPr algn="ctr" fontAlgn="b"/>
                      <a:r>
                        <a:rPr lang="en-GB" sz="1000" b="1" u="none" strike="noStrike">
                          <a:solidFill>
                            <a:srgbClr val="000000"/>
                          </a:solidFill>
                          <a:effectLst/>
                        </a:rPr>
                        <a:t>12.15 pm</a:t>
                      </a:r>
                      <a:endParaRPr lang="en-GB" sz="1000" b="1" i="0" u="none" strike="noStrike">
                        <a:solidFill>
                          <a:srgbClr val="000000"/>
                        </a:solidFill>
                        <a:effectLst/>
                        <a:latin typeface="Calibri" panose="020F0502020204030204" pitchFamily="34" charset="0"/>
                      </a:endParaRPr>
                    </a:p>
                  </a:txBody>
                  <a:tcPr marL="5882" marR="5882" marT="5882" marB="28237" anchor="b"/>
                </a:tc>
                <a:tc>
                  <a:txBody>
                    <a:bodyPr/>
                    <a:lstStyle/>
                    <a:p>
                      <a:pPr algn="ctr" fontAlgn="b"/>
                      <a:r>
                        <a:rPr lang="en-GB" sz="1000" b="1" u="none" strike="noStrike">
                          <a:solidFill>
                            <a:srgbClr val="000000"/>
                          </a:solidFill>
                          <a:effectLst/>
                        </a:rPr>
                        <a:t>12.30 pm</a:t>
                      </a:r>
                      <a:endParaRPr lang="en-GB" sz="1000" b="1" i="0" u="none" strike="noStrike">
                        <a:solidFill>
                          <a:srgbClr val="000000"/>
                        </a:solidFill>
                        <a:effectLst/>
                        <a:latin typeface="Calibri" panose="020F0502020204030204" pitchFamily="34" charset="0"/>
                      </a:endParaRPr>
                    </a:p>
                  </a:txBody>
                  <a:tcPr marL="5882" marR="5882" marT="5882" marB="28237" anchor="b"/>
                </a:tc>
                <a:tc>
                  <a:txBody>
                    <a:bodyPr/>
                    <a:lstStyle/>
                    <a:p>
                      <a:pPr algn="ctr" fontAlgn="b"/>
                      <a:r>
                        <a:rPr lang="en-GB" sz="1000" b="1" u="none" strike="noStrike">
                          <a:solidFill>
                            <a:srgbClr val="000000"/>
                          </a:solidFill>
                          <a:effectLst/>
                        </a:rPr>
                        <a:t>15 mins</a:t>
                      </a:r>
                      <a:endParaRPr lang="en-GB" sz="1000" b="1" i="0" u="none" strike="noStrike">
                        <a:solidFill>
                          <a:srgbClr val="000000"/>
                        </a:solidFill>
                        <a:effectLst/>
                        <a:latin typeface="Calibri" panose="020F0502020204030204" pitchFamily="34" charset="0"/>
                      </a:endParaRPr>
                    </a:p>
                  </a:txBody>
                  <a:tcPr marL="5882" marR="5882" marT="5882" marB="28237" anchor="b"/>
                </a:tc>
                <a:extLst>
                  <a:ext uri="{0D108BD9-81ED-4DB2-BD59-A6C34878D82A}">
                    <a16:rowId xmlns:a16="http://schemas.microsoft.com/office/drawing/2014/main" val="899044445"/>
                  </a:ext>
                </a:extLst>
              </a:tr>
              <a:tr h="258300">
                <a:tc vMerge="1">
                  <a:txBody>
                    <a:bodyPr/>
                    <a:lstStyle/>
                    <a:p>
                      <a:endParaRPr lang="en-GB"/>
                    </a:p>
                  </a:txBody>
                  <a:tcPr/>
                </a:tc>
                <a:tc vMerge="1">
                  <a:txBody>
                    <a:bodyPr/>
                    <a:lstStyle/>
                    <a:p>
                      <a:endParaRPr lang="en-GB"/>
                    </a:p>
                  </a:txBody>
                  <a:tcPr/>
                </a:tc>
                <a:tc>
                  <a:txBody>
                    <a:bodyPr/>
                    <a:lstStyle/>
                    <a:p>
                      <a:pPr algn="l" fontAlgn="b"/>
                      <a:r>
                        <a:rPr lang="en-GB" sz="1200" b="0" u="none" strike="noStrike">
                          <a:solidFill>
                            <a:srgbClr val="000000"/>
                          </a:solidFill>
                          <a:effectLst/>
                        </a:rPr>
                        <a:t>Expectations for this year (CLDO)</a:t>
                      </a:r>
                      <a:endParaRPr lang="en-GB" sz="1200" b="0" i="0" u="none" strike="noStrike">
                        <a:solidFill>
                          <a:srgbClr val="000000"/>
                        </a:solidFill>
                        <a:effectLst/>
                        <a:latin typeface="Calibri" panose="020F0502020204030204" pitchFamily="34" charset="0"/>
                      </a:endParaRPr>
                    </a:p>
                  </a:txBody>
                  <a:tcPr marL="5882" marR="5882" marT="5882" marB="28237" anchor="b"/>
                </a:tc>
                <a:tc>
                  <a:txBody>
                    <a:bodyPr/>
                    <a:lstStyle/>
                    <a:p>
                      <a:pPr algn="ctr" fontAlgn="b"/>
                      <a:r>
                        <a:rPr lang="en-GB" sz="1000" b="1" u="none" strike="noStrike">
                          <a:solidFill>
                            <a:srgbClr val="000000"/>
                          </a:solidFill>
                          <a:effectLst/>
                        </a:rPr>
                        <a:t>12.35pm</a:t>
                      </a:r>
                      <a:endParaRPr lang="en-GB" sz="1000" b="1" i="0" u="none" strike="noStrike">
                        <a:solidFill>
                          <a:srgbClr val="000000"/>
                        </a:solidFill>
                        <a:effectLst/>
                        <a:latin typeface="Calibri" panose="020F0502020204030204" pitchFamily="34" charset="0"/>
                      </a:endParaRPr>
                    </a:p>
                  </a:txBody>
                  <a:tcPr marL="5882" marR="5882" marT="5882" marB="28237" anchor="b"/>
                </a:tc>
                <a:tc>
                  <a:txBody>
                    <a:bodyPr/>
                    <a:lstStyle/>
                    <a:p>
                      <a:pPr algn="ctr" fontAlgn="b"/>
                      <a:r>
                        <a:rPr lang="en-GB" sz="1000" b="1" u="none" strike="noStrike">
                          <a:solidFill>
                            <a:srgbClr val="000000"/>
                          </a:solidFill>
                          <a:effectLst/>
                        </a:rPr>
                        <a:t>12.40pm</a:t>
                      </a:r>
                      <a:endParaRPr lang="en-GB" sz="1000" b="1" i="0" u="none" strike="noStrike">
                        <a:solidFill>
                          <a:srgbClr val="000000"/>
                        </a:solidFill>
                        <a:effectLst/>
                        <a:latin typeface="Calibri" panose="020F0502020204030204" pitchFamily="34" charset="0"/>
                      </a:endParaRPr>
                    </a:p>
                  </a:txBody>
                  <a:tcPr marL="5882" marR="5882" marT="5882" marB="28237" anchor="b"/>
                </a:tc>
                <a:tc>
                  <a:txBody>
                    <a:bodyPr/>
                    <a:lstStyle/>
                    <a:p>
                      <a:pPr algn="ctr" fontAlgn="b"/>
                      <a:r>
                        <a:rPr lang="en-GB" sz="1000" b="1" u="none" strike="noStrike">
                          <a:solidFill>
                            <a:srgbClr val="000000"/>
                          </a:solidFill>
                          <a:effectLst/>
                        </a:rPr>
                        <a:t>5 mins</a:t>
                      </a:r>
                      <a:endParaRPr lang="en-GB" sz="1000" b="1" i="0" u="none" strike="noStrike">
                        <a:solidFill>
                          <a:srgbClr val="000000"/>
                        </a:solidFill>
                        <a:effectLst/>
                        <a:latin typeface="Calibri" panose="020F0502020204030204" pitchFamily="34" charset="0"/>
                      </a:endParaRPr>
                    </a:p>
                  </a:txBody>
                  <a:tcPr marL="5882" marR="5882" marT="5882" marB="28237" anchor="b"/>
                </a:tc>
                <a:extLst>
                  <a:ext uri="{0D108BD9-81ED-4DB2-BD59-A6C34878D82A}">
                    <a16:rowId xmlns:a16="http://schemas.microsoft.com/office/drawing/2014/main" val="4116774431"/>
                  </a:ext>
                </a:extLst>
              </a:tr>
              <a:tr h="258300">
                <a:tc vMerge="1">
                  <a:txBody>
                    <a:bodyPr/>
                    <a:lstStyle/>
                    <a:p>
                      <a:endParaRPr lang="en-GB"/>
                    </a:p>
                  </a:txBody>
                  <a:tcPr/>
                </a:tc>
                <a:tc vMerge="1">
                  <a:txBody>
                    <a:bodyPr/>
                    <a:lstStyle/>
                    <a:p>
                      <a:endParaRPr lang="en-GB"/>
                    </a:p>
                  </a:txBody>
                  <a:tcPr/>
                </a:tc>
                <a:tc>
                  <a:txBody>
                    <a:bodyPr/>
                    <a:lstStyle/>
                    <a:p>
                      <a:pPr algn="l" fontAlgn="b"/>
                      <a:r>
                        <a:rPr lang="en-GB" sz="1200" b="0" u="none" strike="noStrike">
                          <a:solidFill>
                            <a:srgbClr val="000000"/>
                          </a:solidFill>
                          <a:effectLst/>
                        </a:rPr>
                        <a:t>Meet/Interact with your core college team (SWO, Chaplain, Warden, etc)</a:t>
                      </a:r>
                      <a:endParaRPr lang="en-GB" sz="1200" b="0" i="0" u="none" strike="noStrike">
                        <a:solidFill>
                          <a:srgbClr val="000000"/>
                        </a:solidFill>
                        <a:effectLst/>
                        <a:latin typeface="Calibri" panose="020F0502020204030204" pitchFamily="34" charset="0"/>
                      </a:endParaRPr>
                    </a:p>
                  </a:txBody>
                  <a:tcPr marL="5882" marR="5882" marT="5882" marB="28237" anchor="b"/>
                </a:tc>
                <a:tc>
                  <a:txBody>
                    <a:bodyPr/>
                    <a:lstStyle/>
                    <a:p>
                      <a:pPr algn="ctr" fontAlgn="b"/>
                      <a:r>
                        <a:rPr lang="en-GB" sz="1000" b="1" u="none" strike="noStrike">
                          <a:solidFill>
                            <a:srgbClr val="000000"/>
                          </a:solidFill>
                          <a:effectLst/>
                        </a:rPr>
                        <a:t>12.45pm</a:t>
                      </a:r>
                      <a:endParaRPr lang="en-GB" sz="1000" b="1" i="0" u="none" strike="noStrike">
                        <a:solidFill>
                          <a:srgbClr val="000000"/>
                        </a:solidFill>
                        <a:effectLst/>
                        <a:latin typeface="Calibri" panose="020F0502020204030204" pitchFamily="34" charset="0"/>
                      </a:endParaRPr>
                    </a:p>
                  </a:txBody>
                  <a:tcPr marL="5882" marR="5882" marT="5882" marB="28237" anchor="b"/>
                </a:tc>
                <a:tc>
                  <a:txBody>
                    <a:bodyPr/>
                    <a:lstStyle/>
                    <a:p>
                      <a:pPr algn="ctr" fontAlgn="b"/>
                      <a:r>
                        <a:rPr lang="en-GB" sz="1000" b="1" u="none" strike="noStrike">
                          <a:solidFill>
                            <a:srgbClr val="000000"/>
                          </a:solidFill>
                          <a:effectLst/>
                        </a:rPr>
                        <a:t>1.15pm</a:t>
                      </a:r>
                      <a:endParaRPr lang="en-GB" sz="1000" b="1" i="0" u="none" strike="noStrike">
                        <a:solidFill>
                          <a:srgbClr val="000000"/>
                        </a:solidFill>
                        <a:effectLst/>
                        <a:latin typeface="Calibri" panose="020F0502020204030204" pitchFamily="34" charset="0"/>
                      </a:endParaRPr>
                    </a:p>
                  </a:txBody>
                  <a:tcPr marL="5882" marR="5882" marT="5882" marB="28237" anchor="b"/>
                </a:tc>
                <a:tc>
                  <a:txBody>
                    <a:bodyPr/>
                    <a:lstStyle/>
                    <a:p>
                      <a:pPr algn="ctr" fontAlgn="b"/>
                      <a:r>
                        <a:rPr lang="en-GB" sz="1000" b="1" u="none" strike="noStrike">
                          <a:solidFill>
                            <a:srgbClr val="000000"/>
                          </a:solidFill>
                          <a:effectLst/>
                        </a:rPr>
                        <a:t>30 mins</a:t>
                      </a:r>
                      <a:endParaRPr lang="en-GB" sz="1000" b="1" i="0" u="none" strike="noStrike">
                        <a:solidFill>
                          <a:srgbClr val="000000"/>
                        </a:solidFill>
                        <a:effectLst/>
                        <a:latin typeface="Calibri" panose="020F0502020204030204" pitchFamily="34" charset="0"/>
                      </a:endParaRPr>
                    </a:p>
                  </a:txBody>
                  <a:tcPr marL="5882" marR="5882" marT="5882" marB="28237" anchor="b"/>
                </a:tc>
                <a:extLst>
                  <a:ext uri="{0D108BD9-81ED-4DB2-BD59-A6C34878D82A}">
                    <a16:rowId xmlns:a16="http://schemas.microsoft.com/office/drawing/2014/main" val="2973611766"/>
                  </a:ext>
                </a:extLst>
              </a:tr>
              <a:tr h="258300">
                <a:tc vMerge="1">
                  <a:txBody>
                    <a:bodyPr/>
                    <a:lstStyle/>
                    <a:p>
                      <a:endParaRPr lang="en-GB"/>
                    </a:p>
                  </a:txBody>
                  <a:tcPr/>
                </a:tc>
                <a:tc vMerge="1">
                  <a:txBody>
                    <a:bodyPr/>
                    <a:lstStyle/>
                    <a:p>
                      <a:endParaRPr lang="en-GB"/>
                    </a:p>
                  </a:txBody>
                  <a:tcPr/>
                </a:tc>
                <a:tc>
                  <a:txBody>
                    <a:bodyPr/>
                    <a:lstStyle/>
                    <a:p>
                      <a:pPr marL="0" marR="0" lvl="0" indent="0" algn="l" defTabSz="457200" rtl="0" eaLnBrk="1" fontAlgn="b" latinLnBrk="0" hangingPunct="1">
                        <a:lnSpc>
                          <a:spcPct val="100000"/>
                        </a:lnSpc>
                        <a:spcBef>
                          <a:spcPts val="0"/>
                        </a:spcBef>
                        <a:spcAft>
                          <a:spcPts val="0"/>
                        </a:spcAft>
                        <a:buClrTx/>
                        <a:buSzTx/>
                        <a:buFontTx/>
                        <a:buNone/>
                        <a:tabLst/>
                        <a:defRPr/>
                      </a:pPr>
                      <a:r>
                        <a:rPr lang="en-GB" sz="1200" b="0" u="none" strike="noStrike" dirty="0">
                          <a:solidFill>
                            <a:srgbClr val="000000"/>
                          </a:solidFill>
                          <a:effectLst/>
                        </a:rPr>
                        <a:t>Health and Safety in the College (CLDO) </a:t>
                      </a:r>
                      <a:endParaRPr lang="en-GB" sz="1200" b="0" i="0" u="none" strike="noStrike" dirty="0">
                        <a:solidFill>
                          <a:srgbClr val="000000"/>
                        </a:solidFill>
                        <a:effectLst/>
                        <a:latin typeface="Calibri" panose="020F0502020204030204" pitchFamily="34" charset="0"/>
                      </a:endParaRPr>
                    </a:p>
                  </a:txBody>
                  <a:tcPr marL="5882" marR="5882" marT="5882" marB="28237" anchor="b"/>
                </a:tc>
                <a:tc>
                  <a:txBody>
                    <a:bodyPr/>
                    <a:lstStyle/>
                    <a:p>
                      <a:pPr algn="ctr" fontAlgn="b"/>
                      <a:r>
                        <a:rPr lang="en-GB" sz="1000" b="1" u="none" strike="noStrike">
                          <a:solidFill>
                            <a:srgbClr val="000000"/>
                          </a:solidFill>
                          <a:effectLst/>
                        </a:rPr>
                        <a:t>1.20pm</a:t>
                      </a:r>
                      <a:endParaRPr lang="en-GB" sz="1000" b="1" i="0" u="none" strike="noStrike">
                        <a:solidFill>
                          <a:srgbClr val="000000"/>
                        </a:solidFill>
                        <a:effectLst/>
                        <a:latin typeface="Calibri" panose="020F0502020204030204" pitchFamily="34" charset="0"/>
                      </a:endParaRPr>
                    </a:p>
                  </a:txBody>
                  <a:tcPr marL="5882" marR="5882" marT="5882" marB="28237" anchor="b"/>
                </a:tc>
                <a:tc>
                  <a:txBody>
                    <a:bodyPr/>
                    <a:lstStyle/>
                    <a:p>
                      <a:pPr algn="ctr" fontAlgn="b"/>
                      <a:r>
                        <a:rPr lang="en-GB" sz="1000" b="1" u="none" strike="noStrike">
                          <a:solidFill>
                            <a:srgbClr val="000000"/>
                          </a:solidFill>
                          <a:effectLst/>
                        </a:rPr>
                        <a:t>1.30pm</a:t>
                      </a:r>
                      <a:endParaRPr lang="en-GB" sz="1000" b="1" i="0" u="none" strike="noStrike">
                        <a:solidFill>
                          <a:srgbClr val="000000"/>
                        </a:solidFill>
                        <a:effectLst/>
                        <a:latin typeface="Calibri" panose="020F0502020204030204" pitchFamily="34" charset="0"/>
                      </a:endParaRPr>
                    </a:p>
                  </a:txBody>
                  <a:tcPr marL="5882" marR="5882" marT="5882" marB="28237" anchor="b"/>
                </a:tc>
                <a:tc>
                  <a:txBody>
                    <a:bodyPr/>
                    <a:lstStyle/>
                    <a:p>
                      <a:pPr algn="ctr" fontAlgn="b"/>
                      <a:r>
                        <a:rPr lang="en-GB" sz="1000" b="1" u="none" strike="noStrike">
                          <a:solidFill>
                            <a:srgbClr val="000000"/>
                          </a:solidFill>
                          <a:effectLst/>
                        </a:rPr>
                        <a:t>30 mins</a:t>
                      </a:r>
                      <a:endParaRPr lang="en-GB" sz="1000" b="1" i="0" u="none" strike="noStrike">
                        <a:solidFill>
                          <a:srgbClr val="000000"/>
                        </a:solidFill>
                        <a:effectLst/>
                        <a:latin typeface="Calibri" panose="020F0502020204030204" pitchFamily="34" charset="0"/>
                      </a:endParaRPr>
                    </a:p>
                  </a:txBody>
                  <a:tcPr marL="5882" marR="5882" marT="5882" marB="28237" anchor="b"/>
                </a:tc>
                <a:extLst>
                  <a:ext uri="{0D108BD9-81ED-4DB2-BD59-A6C34878D82A}">
                    <a16:rowId xmlns:a16="http://schemas.microsoft.com/office/drawing/2014/main" val="365660030"/>
                  </a:ext>
                </a:extLst>
              </a:tr>
              <a:tr h="258300">
                <a:tc vMerge="1">
                  <a:txBody>
                    <a:bodyPr/>
                    <a:lstStyle/>
                    <a:p>
                      <a:endParaRPr lang="en-GB"/>
                    </a:p>
                  </a:txBody>
                  <a:tcPr/>
                </a:tc>
                <a:tc vMerge="1">
                  <a:txBody>
                    <a:bodyPr/>
                    <a:lstStyle/>
                    <a:p>
                      <a:endParaRPr lang="en-GB"/>
                    </a:p>
                  </a:txBody>
                  <a:tcPr/>
                </a:tc>
                <a:tc>
                  <a:txBody>
                    <a:bodyPr/>
                    <a:lstStyle/>
                    <a:p>
                      <a:pPr marL="0" marR="0" lvl="0" indent="0" algn="l" defTabSz="457200" rtl="0" eaLnBrk="1" fontAlgn="b" latinLnBrk="0" hangingPunct="1">
                        <a:lnSpc>
                          <a:spcPct val="100000"/>
                        </a:lnSpc>
                        <a:spcBef>
                          <a:spcPts val="0"/>
                        </a:spcBef>
                        <a:spcAft>
                          <a:spcPts val="0"/>
                        </a:spcAft>
                        <a:buClrTx/>
                        <a:buSzTx/>
                        <a:buFontTx/>
                        <a:buNone/>
                        <a:tabLst/>
                        <a:defRPr/>
                      </a:pPr>
                      <a:r>
                        <a:rPr lang="en-GB" sz="1200" b="0" u="none" strike="noStrike" dirty="0">
                          <a:solidFill>
                            <a:srgbClr val="000000"/>
                          </a:solidFill>
                          <a:effectLst/>
                        </a:rPr>
                        <a:t>Website and Handbook </a:t>
                      </a:r>
                      <a:endParaRPr lang="en-GB" sz="1200" b="0" i="0" u="none" strike="noStrike" dirty="0">
                        <a:solidFill>
                          <a:srgbClr val="000000"/>
                        </a:solidFill>
                        <a:effectLst/>
                        <a:latin typeface="Calibri" panose="020F0502020204030204" pitchFamily="34" charset="0"/>
                      </a:endParaRPr>
                    </a:p>
                  </a:txBody>
                  <a:tcPr marL="5882" marR="5882" marT="5882" marB="28237" anchor="b"/>
                </a:tc>
                <a:tc>
                  <a:txBody>
                    <a:bodyPr/>
                    <a:lstStyle/>
                    <a:p>
                      <a:pPr algn="ctr" fontAlgn="b"/>
                      <a:r>
                        <a:rPr lang="en-GB" sz="1050" b="1" i="0" u="none" strike="noStrike" dirty="0">
                          <a:solidFill>
                            <a:srgbClr val="000000"/>
                          </a:solidFill>
                          <a:effectLst/>
                          <a:latin typeface="Calibri" panose="020F0502020204030204" pitchFamily="34" charset="0"/>
                        </a:rPr>
                        <a:t>1.30pm</a:t>
                      </a:r>
                    </a:p>
                  </a:txBody>
                  <a:tcPr marL="5882" marR="5882" marT="5882" marB="28237" anchor="b"/>
                </a:tc>
                <a:tc>
                  <a:txBody>
                    <a:bodyPr/>
                    <a:lstStyle/>
                    <a:p>
                      <a:pPr algn="ctr" fontAlgn="b"/>
                      <a:r>
                        <a:rPr lang="en-GB" sz="1050" b="1" i="0" u="none" strike="noStrike" dirty="0">
                          <a:solidFill>
                            <a:srgbClr val="000000"/>
                          </a:solidFill>
                          <a:effectLst/>
                          <a:latin typeface="Calibri" panose="020F0502020204030204" pitchFamily="34" charset="0"/>
                        </a:rPr>
                        <a:t>1.35pm</a:t>
                      </a:r>
                    </a:p>
                  </a:txBody>
                  <a:tcPr marL="5882" marR="5882" marT="5882" marB="28237" anchor="b"/>
                </a:tc>
                <a:tc>
                  <a:txBody>
                    <a:bodyPr/>
                    <a:lstStyle/>
                    <a:p>
                      <a:pPr algn="ctr" fontAlgn="b"/>
                      <a:r>
                        <a:rPr lang="en-GB" sz="1050" b="1" i="0" u="none" strike="noStrike" dirty="0">
                          <a:solidFill>
                            <a:srgbClr val="000000"/>
                          </a:solidFill>
                          <a:effectLst/>
                          <a:latin typeface="Calibri" panose="020F0502020204030204" pitchFamily="34" charset="0"/>
                        </a:rPr>
                        <a:t>5 mins</a:t>
                      </a:r>
                    </a:p>
                  </a:txBody>
                  <a:tcPr marL="5882" marR="5882" marT="5882" marB="28237" anchor="b"/>
                </a:tc>
                <a:extLst>
                  <a:ext uri="{0D108BD9-81ED-4DB2-BD59-A6C34878D82A}">
                    <a16:rowId xmlns:a16="http://schemas.microsoft.com/office/drawing/2014/main" val="3437380489"/>
                  </a:ext>
                </a:extLst>
              </a:tr>
              <a:tr h="258300">
                <a:tc vMerge="1">
                  <a:txBody>
                    <a:bodyPr/>
                    <a:lstStyle/>
                    <a:p>
                      <a:endParaRPr lang="en-GB"/>
                    </a:p>
                  </a:txBody>
                  <a:tcPr/>
                </a:tc>
                <a:tc vMerge="1">
                  <a:txBody>
                    <a:bodyPr/>
                    <a:lstStyle/>
                    <a:p>
                      <a:endParaRPr lang="en-GB"/>
                    </a:p>
                  </a:txBody>
                  <a:tcPr/>
                </a:tc>
                <a:tc>
                  <a:txBody>
                    <a:bodyPr/>
                    <a:lstStyle/>
                    <a:p>
                      <a:pPr algn="l" fontAlgn="b"/>
                      <a:r>
                        <a:rPr lang="en-GB" sz="1200" b="0" i="0" u="none" strike="noStrike" dirty="0">
                          <a:solidFill>
                            <a:srgbClr val="000000"/>
                          </a:solidFill>
                          <a:effectLst/>
                          <a:latin typeface="Calibri" panose="020F0502020204030204" pitchFamily="34" charset="0"/>
                        </a:rPr>
                        <a:t>Community </a:t>
                      </a:r>
                    </a:p>
                  </a:txBody>
                  <a:tcPr marL="5882" marR="5882" marT="5882" marB="28237" anchor="b"/>
                </a:tc>
                <a:tc>
                  <a:txBody>
                    <a:bodyPr/>
                    <a:lstStyle/>
                    <a:p>
                      <a:pPr algn="ctr" fontAlgn="b"/>
                      <a:r>
                        <a:rPr lang="en-GB" sz="1050" b="1" i="0" u="none" strike="noStrike" dirty="0">
                          <a:solidFill>
                            <a:srgbClr val="000000"/>
                          </a:solidFill>
                          <a:effectLst/>
                          <a:latin typeface="Calibri" panose="020F0502020204030204" pitchFamily="34" charset="0"/>
                        </a:rPr>
                        <a:t>1.40pm</a:t>
                      </a:r>
                    </a:p>
                  </a:txBody>
                  <a:tcPr marL="5882" marR="5882" marT="5882" marB="28237" anchor="b"/>
                </a:tc>
                <a:tc>
                  <a:txBody>
                    <a:bodyPr/>
                    <a:lstStyle/>
                    <a:p>
                      <a:pPr algn="ctr" fontAlgn="b"/>
                      <a:r>
                        <a:rPr lang="en-GB" sz="1050" b="1" i="0" u="none" strike="noStrike" dirty="0">
                          <a:solidFill>
                            <a:srgbClr val="000000"/>
                          </a:solidFill>
                          <a:effectLst/>
                          <a:latin typeface="Calibri" panose="020F0502020204030204" pitchFamily="34" charset="0"/>
                        </a:rPr>
                        <a:t>1.50pm</a:t>
                      </a:r>
                    </a:p>
                  </a:txBody>
                  <a:tcPr marL="5882" marR="5882" marT="5882" marB="28237" anchor="b"/>
                </a:tc>
                <a:tc>
                  <a:txBody>
                    <a:bodyPr/>
                    <a:lstStyle/>
                    <a:p>
                      <a:pPr algn="ctr" fontAlgn="b"/>
                      <a:r>
                        <a:rPr lang="en-GB" sz="1050" b="1" i="0" u="none" strike="noStrike" dirty="0">
                          <a:solidFill>
                            <a:srgbClr val="000000"/>
                          </a:solidFill>
                          <a:effectLst/>
                          <a:latin typeface="Calibri" panose="020F0502020204030204" pitchFamily="34" charset="0"/>
                        </a:rPr>
                        <a:t>10 mins</a:t>
                      </a:r>
                    </a:p>
                  </a:txBody>
                  <a:tcPr marL="5882" marR="5882" marT="5882" marB="28237" anchor="b"/>
                </a:tc>
                <a:extLst>
                  <a:ext uri="{0D108BD9-81ED-4DB2-BD59-A6C34878D82A}">
                    <a16:rowId xmlns:a16="http://schemas.microsoft.com/office/drawing/2014/main" val="3647058169"/>
                  </a:ext>
                </a:extLst>
              </a:tr>
              <a:tr h="169986">
                <a:tc vMerge="1">
                  <a:txBody>
                    <a:bodyPr/>
                    <a:lstStyle/>
                    <a:p>
                      <a:endParaRPr lang="en-GB"/>
                    </a:p>
                  </a:txBody>
                  <a:tcPr/>
                </a:tc>
                <a:tc vMerge="1">
                  <a:txBody>
                    <a:bodyPr/>
                    <a:lstStyle/>
                    <a:p>
                      <a:endParaRPr lang="en-GB"/>
                    </a:p>
                  </a:txBody>
                  <a:tcPr/>
                </a:tc>
                <a:tc>
                  <a:txBody>
                    <a:bodyPr/>
                    <a:lstStyle/>
                    <a:p>
                      <a:pPr marL="0" marR="0" lvl="0" indent="0" algn="l" defTabSz="457200" rtl="0" eaLnBrk="1" fontAlgn="b" latinLnBrk="0" hangingPunct="1">
                        <a:lnSpc>
                          <a:spcPct val="100000"/>
                        </a:lnSpc>
                        <a:spcBef>
                          <a:spcPts val="0"/>
                        </a:spcBef>
                        <a:spcAft>
                          <a:spcPts val="0"/>
                        </a:spcAft>
                        <a:buClrTx/>
                        <a:buSzTx/>
                        <a:buFontTx/>
                        <a:buNone/>
                        <a:tabLst/>
                        <a:defRPr/>
                      </a:pPr>
                      <a:r>
                        <a:rPr lang="en-GB" sz="1000" b="0" i="0" u="none" strike="noStrike" dirty="0">
                          <a:solidFill>
                            <a:srgbClr val="000000"/>
                          </a:solidFill>
                          <a:effectLst/>
                          <a:latin typeface="Calibri" panose="020F0502020204030204" pitchFamily="34" charset="0"/>
                        </a:rPr>
                        <a:t>Questions </a:t>
                      </a:r>
                    </a:p>
                    <a:p>
                      <a:pPr algn="l" fontAlgn="b"/>
                      <a:endParaRPr lang="en-GB" sz="1000" b="1" i="0" u="none" strike="noStrike" dirty="0">
                        <a:solidFill>
                          <a:srgbClr val="000000"/>
                        </a:solidFill>
                        <a:effectLst/>
                        <a:latin typeface="Calibri" panose="020F0502020204030204" pitchFamily="34" charset="0"/>
                      </a:endParaRPr>
                    </a:p>
                  </a:txBody>
                  <a:tcPr marL="5882" marR="5882" marT="5882" marB="28237" anchor="b"/>
                </a:tc>
                <a:tc>
                  <a:txBody>
                    <a:bodyPr/>
                    <a:lstStyle/>
                    <a:p>
                      <a:pPr algn="ctr" fontAlgn="b"/>
                      <a:r>
                        <a:rPr lang="en-GB" sz="1000" b="1" i="0" u="none" strike="noStrike" dirty="0">
                          <a:solidFill>
                            <a:srgbClr val="000000"/>
                          </a:solidFill>
                          <a:effectLst/>
                          <a:latin typeface="Calibri" panose="020F0502020204030204" pitchFamily="34" charset="0"/>
                        </a:rPr>
                        <a:t>1.50pm</a:t>
                      </a:r>
                    </a:p>
                  </a:txBody>
                  <a:tcPr marL="5882" marR="5882" marT="5882" marB="28237" anchor="b"/>
                </a:tc>
                <a:tc>
                  <a:txBody>
                    <a:bodyPr/>
                    <a:lstStyle/>
                    <a:p>
                      <a:pPr algn="ctr" fontAlgn="b"/>
                      <a:r>
                        <a:rPr lang="en-GB" sz="1000" b="1" i="0" u="none" strike="noStrike" dirty="0">
                          <a:solidFill>
                            <a:srgbClr val="000000"/>
                          </a:solidFill>
                          <a:effectLst/>
                          <a:latin typeface="Calibri" panose="020F0502020204030204" pitchFamily="34" charset="0"/>
                        </a:rPr>
                        <a:t>2.00pm</a:t>
                      </a:r>
                    </a:p>
                  </a:txBody>
                  <a:tcPr marL="5882" marR="5882" marT="5882" marB="28237" anchor="b"/>
                </a:tc>
                <a:tc>
                  <a:txBody>
                    <a:bodyPr/>
                    <a:lstStyle/>
                    <a:p>
                      <a:pPr algn="ctr" fontAlgn="b"/>
                      <a:r>
                        <a:rPr lang="en-GB" sz="1000" b="1" i="0" u="none" strike="noStrike" dirty="0">
                          <a:solidFill>
                            <a:srgbClr val="000000"/>
                          </a:solidFill>
                          <a:effectLst/>
                          <a:latin typeface="Calibri" panose="020F0502020204030204" pitchFamily="34" charset="0"/>
                        </a:rPr>
                        <a:t>10 mins</a:t>
                      </a:r>
                    </a:p>
                  </a:txBody>
                  <a:tcPr marL="5882" marR="5882" marT="5882" marB="28237" anchor="b"/>
                </a:tc>
                <a:extLst>
                  <a:ext uri="{0D108BD9-81ED-4DB2-BD59-A6C34878D82A}">
                    <a16:rowId xmlns:a16="http://schemas.microsoft.com/office/drawing/2014/main" val="2007925351"/>
                  </a:ext>
                </a:extLst>
              </a:tr>
              <a:tr h="169986">
                <a:tc vMerge="1">
                  <a:txBody>
                    <a:bodyPr/>
                    <a:lstStyle/>
                    <a:p>
                      <a:endParaRPr lang="en-GB"/>
                    </a:p>
                  </a:txBody>
                  <a:tcPr/>
                </a:tc>
                <a:tc vMerge="1">
                  <a:txBody>
                    <a:bodyPr/>
                    <a:lstStyle/>
                    <a:p>
                      <a:endParaRPr lang="en-GB"/>
                    </a:p>
                  </a:txBody>
                  <a:tcPr/>
                </a:tc>
                <a:tc>
                  <a:txBody>
                    <a:bodyPr/>
                    <a:lstStyle/>
                    <a:p>
                      <a:pPr algn="l" fontAlgn="b"/>
                      <a:endParaRPr lang="en-GB" sz="1000" b="0" i="0" u="none" strike="noStrike">
                        <a:solidFill>
                          <a:srgbClr val="000000"/>
                        </a:solidFill>
                        <a:effectLst/>
                        <a:latin typeface="Calibri" panose="020F0502020204030204" pitchFamily="34" charset="0"/>
                      </a:endParaRPr>
                    </a:p>
                  </a:txBody>
                  <a:tcPr marL="5882" marR="5882" marT="5882" marB="28237" anchor="b"/>
                </a:tc>
                <a:tc>
                  <a:txBody>
                    <a:bodyPr/>
                    <a:lstStyle/>
                    <a:p>
                      <a:pPr algn="l" fontAlgn="b"/>
                      <a:endParaRPr lang="en-GB" sz="1000" b="0" i="0" u="none" strike="noStrike">
                        <a:solidFill>
                          <a:srgbClr val="000000"/>
                        </a:solidFill>
                        <a:effectLst/>
                        <a:latin typeface="Calibri" panose="020F0502020204030204" pitchFamily="34" charset="0"/>
                      </a:endParaRPr>
                    </a:p>
                  </a:txBody>
                  <a:tcPr marL="5882" marR="5882" marT="5882" marB="28237" anchor="b"/>
                </a:tc>
                <a:tc>
                  <a:txBody>
                    <a:bodyPr/>
                    <a:lstStyle/>
                    <a:p>
                      <a:pPr algn="l" fontAlgn="b"/>
                      <a:endParaRPr lang="en-GB" sz="1000" b="0" i="0" u="none" strike="noStrike">
                        <a:solidFill>
                          <a:srgbClr val="000000"/>
                        </a:solidFill>
                        <a:effectLst/>
                        <a:latin typeface="Calibri" panose="020F0502020204030204" pitchFamily="34" charset="0"/>
                      </a:endParaRPr>
                    </a:p>
                  </a:txBody>
                  <a:tcPr marL="5882" marR="5882" marT="5882" marB="28237" anchor="b"/>
                </a:tc>
                <a:tc>
                  <a:txBody>
                    <a:bodyPr/>
                    <a:lstStyle/>
                    <a:p>
                      <a:pPr algn="l" fontAlgn="b"/>
                      <a:endParaRPr lang="en-GB" sz="1000" b="0" i="0" u="none" strike="noStrike" dirty="0">
                        <a:solidFill>
                          <a:srgbClr val="000000"/>
                        </a:solidFill>
                        <a:effectLst/>
                        <a:latin typeface="Calibri" panose="020F0502020204030204" pitchFamily="34" charset="0"/>
                      </a:endParaRPr>
                    </a:p>
                  </a:txBody>
                  <a:tcPr marL="5882" marR="5882" marT="5882" marB="28237" anchor="b"/>
                </a:tc>
                <a:extLst>
                  <a:ext uri="{0D108BD9-81ED-4DB2-BD59-A6C34878D82A}">
                    <a16:rowId xmlns:a16="http://schemas.microsoft.com/office/drawing/2014/main" val="4111437654"/>
                  </a:ext>
                </a:extLst>
              </a:tr>
            </a:tbl>
          </a:graphicData>
        </a:graphic>
      </p:graphicFrame>
    </p:spTree>
    <p:extLst>
      <p:ext uri="{BB962C8B-B14F-4D97-AF65-F5344CB8AC3E}">
        <p14:creationId xmlns:p14="http://schemas.microsoft.com/office/powerpoint/2010/main" val="47176700"/>
      </p:ext>
    </p:extLst>
  </p:cSld>
  <p:clrMapOvr>
    <a:overrideClrMapping bg1="dk1" tx1="lt1" bg2="dk2" tx2="lt2" accent1="accent1" accent2="accent2" accent3="accent3" accent4="accent4" accent5="accent5" accent6="accent6" hlink="hlink" folHlink="folHlink"/>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A364A5-BA8E-42F6-94B6-AB572607F5E4}"/>
              </a:ext>
            </a:extLst>
          </p:cNvPr>
          <p:cNvSpPr>
            <a:spLocks noGrp="1"/>
          </p:cNvSpPr>
          <p:nvPr>
            <p:ph type="title"/>
          </p:nvPr>
        </p:nvSpPr>
        <p:spPr>
          <a:xfrm>
            <a:off x="1108301" y="609774"/>
            <a:ext cx="8761413" cy="706964"/>
          </a:xfrm>
        </p:spPr>
        <p:txBody>
          <a:bodyPr/>
          <a:lstStyle/>
          <a:p>
            <a:r>
              <a:rPr lang="en-GB" dirty="0"/>
              <a:t>Parkstead one way system</a:t>
            </a:r>
          </a:p>
        </p:txBody>
      </p:sp>
      <p:pic>
        <p:nvPicPr>
          <p:cNvPr id="4" name="Picture 3">
            <a:extLst>
              <a:ext uri="{FF2B5EF4-FFF2-40B4-BE49-F238E27FC236}">
                <a16:creationId xmlns:a16="http://schemas.microsoft.com/office/drawing/2014/main" id="{5B2B452C-67C1-407B-9B5F-E6836C16162E}"/>
              </a:ext>
            </a:extLst>
          </p:cNvPr>
          <p:cNvPicPr>
            <a:picLocks noChangeAspect="1"/>
          </p:cNvPicPr>
          <p:nvPr/>
        </p:nvPicPr>
        <p:blipFill rotWithShape="1">
          <a:blip r:embed="rId2"/>
          <a:srcRect l="55179" t="13482" r="14209" b="13977"/>
          <a:stretch/>
        </p:blipFill>
        <p:spPr>
          <a:xfrm>
            <a:off x="2139316" y="1501527"/>
            <a:ext cx="7312594" cy="5356473"/>
          </a:xfrm>
          <a:prstGeom prst="rect">
            <a:avLst/>
          </a:prstGeom>
        </p:spPr>
      </p:pic>
    </p:spTree>
    <p:extLst>
      <p:ext uri="{BB962C8B-B14F-4D97-AF65-F5344CB8AC3E}">
        <p14:creationId xmlns:p14="http://schemas.microsoft.com/office/powerpoint/2010/main" val="164311084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6895CD-F504-40C7-A690-122F7D55802F}"/>
              </a:ext>
            </a:extLst>
          </p:cNvPr>
          <p:cNvSpPr>
            <a:spLocks noGrp="1"/>
          </p:cNvSpPr>
          <p:nvPr>
            <p:ph type="title"/>
          </p:nvPr>
        </p:nvSpPr>
        <p:spPr/>
        <p:txBody>
          <a:bodyPr/>
          <a:lstStyle/>
          <a:p>
            <a:r>
              <a:rPr lang="en-GB" dirty="0"/>
              <a:t>New Car Park Spaces</a:t>
            </a:r>
          </a:p>
        </p:txBody>
      </p:sp>
      <p:graphicFrame>
        <p:nvGraphicFramePr>
          <p:cNvPr id="4" name="Content Placeholder 3">
            <a:extLst>
              <a:ext uri="{FF2B5EF4-FFF2-40B4-BE49-F238E27FC236}">
                <a16:creationId xmlns:a16="http://schemas.microsoft.com/office/drawing/2014/main" id="{2E8ECF2C-C4F9-46D6-AB76-1645C398A369}"/>
              </a:ext>
            </a:extLst>
          </p:cNvPr>
          <p:cNvGraphicFramePr>
            <a:graphicFrameLocks noGrp="1"/>
          </p:cNvGraphicFramePr>
          <p:nvPr>
            <p:ph idx="1"/>
            <p:extLst>
              <p:ext uri="{D42A27DB-BD31-4B8C-83A1-F6EECF244321}">
                <p14:modId xmlns:p14="http://schemas.microsoft.com/office/powerpoint/2010/main" val="1006052400"/>
              </p:ext>
            </p:extLst>
          </p:nvPr>
        </p:nvGraphicFramePr>
        <p:xfrm>
          <a:off x="4637713" y="5267672"/>
          <a:ext cx="5715000" cy="1007620"/>
        </p:xfrm>
        <a:graphic>
          <a:graphicData uri="http://schemas.openxmlformats.org/drawingml/2006/table">
            <a:tbl>
              <a:tblPr firstRow="1" firstCol="1" bandRow="1"/>
              <a:tblGrid>
                <a:gridCol w="2857500">
                  <a:extLst>
                    <a:ext uri="{9D8B030D-6E8A-4147-A177-3AD203B41FA5}">
                      <a16:colId xmlns:a16="http://schemas.microsoft.com/office/drawing/2014/main" val="1081632644"/>
                    </a:ext>
                  </a:extLst>
                </a:gridCol>
                <a:gridCol w="2857500">
                  <a:extLst>
                    <a:ext uri="{9D8B030D-6E8A-4147-A177-3AD203B41FA5}">
                      <a16:colId xmlns:a16="http://schemas.microsoft.com/office/drawing/2014/main" val="2936954158"/>
                    </a:ext>
                  </a:extLst>
                </a:gridCol>
              </a:tblGrid>
              <a:tr h="0">
                <a:tc>
                  <a:txBody>
                    <a:bodyPr/>
                    <a:lstStyle/>
                    <a:p>
                      <a:pPr fontAlgn="base">
                        <a:lnSpc>
                          <a:spcPct val="107000"/>
                        </a:lnSpc>
                        <a:spcAft>
                          <a:spcPts val="800"/>
                        </a:spcAft>
                      </a:pPr>
                      <a:r>
                        <a:rPr lang="en-GB" sz="1200">
                          <a:solidFill>
                            <a:srgbClr val="201F1E"/>
                          </a:solidFill>
                          <a:effectLst/>
                          <a:latin typeface="Arial" panose="020B0604020202020204" pitchFamily="34" charset="0"/>
                          <a:ea typeface="Times New Roman" panose="02020603050405020304" pitchFamily="18" charset="0"/>
                          <a:cs typeface="Times New Roman" panose="02020603050405020304" pitchFamily="18" charset="0"/>
                        </a:rPr>
                        <a:t>Ticket type  </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fontAlgn="base">
                        <a:lnSpc>
                          <a:spcPct val="107000"/>
                        </a:lnSpc>
                        <a:spcAft>
                          <a:spcPts val="800"/>
                        </a:spcAft>
                      </a:pPr>
                      <a:r>
                        <a:rPr lang="en-GB" sz="1200">
                          <a:solidFill>
                            <a:srgbClr val="201F1E"/>
                          </a:solidFill>
                          <a:effectLst/>
                          <a:latin typeface="Arial" panose="020B0604020202020204" pitchFamily="34" charset="0"/>
                          <a:ea typeface="Times New Roman" panose="02020603050405020304" pitchFamily="18" charset="0"/>
                          <a:cs typeface="Times New Roman" panose="02020603050405020304" pitchFamily="18" charset="0"/>
                        </a:rPr>
                        <a:t>Cost </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761009500"/>
                  </a:ext>
                </a:extLst>
              </a:tr>
              <a:tr h="0">
                <a:tc>
                  <a:txBody>
                    <a:bodyPr/>
                    <a:lstStyle/>
                    <a:p>
                      <a:pPr fontAlgn="base">
                        <a:lnSpc>
                          <a:spcPct val="107000"/>
                        </a:lnSpc>
                        <a:spcAft>
                          <a:spcPts val="800"/>
                        </a:spcAft>
                      </a:pPr>
                      <a:r>
                        <a:rPr lang="en-GB" sz="1200">
                          <a:solidFill>
                            <a:srgbClr val="201F1E"/>
                          </a:solidFill>
                          <a:effectLst/>
                          <a:latin typeface="Arial" panose="020B0604020202020204" pitchFamily="34" charset="0"/>
                          <a:ea typeface="Times New Roman" panose="02020603050405020304" pitchFamily="18" charset="0"/>
                          <a:cs typeface="Times New Roman" panose="02020603050405020304" pitchFamily="18" charset="0"/>
                        </a:rPr>
                        <a:t>Daily </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fontAlgn="base">
                        <a:lnSpc>
                          <a:spcPct val="107000"/>
                        </a:lnSpc>
                        <a:spcAft>
                          <a:spcPts val="800"/>
                        </a:spcAft>
                      </a:pPr>
                      <a:r>
                        <a:rPr lang="en-GB" sz="1200">
                          <a:solidFill>
                            <a:srgbClr val="201F1E"/>
                          </a:solidFill>
                          <a:effectLst/>
                          <a:latin typeface="Arial" panose="020B0604020202020204" pitchFamily="34" charset="0"/>
                          <a:ea typeface="Times New Roman" panose="02020603050405020304" pitchFamily="18" charset="0"/>
                          <a:cs typeface="Times New Roman" panose="02020603050405020304" pitchFamily="18" charset="0"/>
                        </a:rPr>
                        <a:t>£5 </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4248017736"/>
                  </a:ext>
                </a:extLst>
              </a:tr>
              <a:tr h="0">
                <a:tc>
                  <a:txBody>
                    <a:bodyPr/>
                    <a:lstStyle/>
                    <a:p>
                      <a:pPr fontAlgn="base">
                        <a:lnSpc>
                          <a:spcPct val="107000"/>
                        </a:lnSpc>
                        <a:spcAft>
                          <a:spcPts val="800"/>
                        </a:spcAft>
                      </a:pPr>
                      <a:r>
                        <a:rPr lang="en-GB" sz="1200">
                          <a:solidFill>
                            <a:srgbClr val="201F1E"/>
                          </a:solidFill>
                          <a:effectLst/>
                          <a:latin typeface="Arial" panose="020B0604020202020204" pitchFamily="34" charset="0"/>
                          <a:ea typeface="Times New Roman" panose="02020603050405020304" pitchFamily="18" charset="0"/>
                          <a:cs typeface="Times New Roman" panose="02020603050405020304" pitchFamily="18" charset="0"/>
                        </a:rPr>
                        <a:t>Weekly </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fontAlgn="base">
                        <a:lnSpc>
                          <a:spcPct val="107000"/>
                        </a:lnSpc>
                        <a:spcAft>
                          <a:spcPts val="800"/>
                        </a:spcAft>
                      </a:pPr>
                      <a:r>
                        <a:rPr lang="en-GB" sz="1200">
                          <a:solidFill>
                            <a:srgbClr val="201F1E"/>
                          </a:solidFill>
                          <a:effectLst/>
                          <a:latin typeface="Arial" panose="020B0604020202020204" pitchFamily="34" charset="0"/>
                          <a:ea typeface="Times New Roman" panose="02020603050405020304" pitchFamily="18" charset="0"/>
                          <a:cs typeface="Times New Roman" panose="02020603050405020304" pitchFamily="18" charset="0"/>
                        </a:rPr>
                        <a:t>£15 </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258193502"/>
                  </a:ext>
                </a:extLst>
              </a:tr>
              <a:tr h="0">
                <a:tc>
                  <a:txBody>
                    <a:bodyPr/>
                    <a:lstStyle/>
                    <a:p>
                      <a:pPr fontAlgn="base">
                        <a:lnSpc>
                          <a:spcPct val="107000"/>
                        </a:lnSpc>
                        <a:spcAft>
                          <a:spcPts val="800"/>
                        </a:spcAft>
                      </a:pPr>
                      <a:r>
                        <a:rPr lang="en-GB" sz="1200" dirty="0">
                          <a:solidFill>
                            <a:srgbClr val="201F1E"/>
                          </a:solidFill>
                          <a:effectLst/>
                          <a:latin typeface="Arial" panose="020B0604020202020204" pitchFamily="34" charset="0"/>
                          <a:ea typeface="Times New Roman" panose="02020603050405020304" pitchFamily="18" charset="0"/>
                          <a:cs typeface="Times New Roman" panose="02020603050405020304" pitchFamily="18" charset="0"/>
                        </a:rPr>
                        <a:t>Termly</a:t>
                      </a:r>
                      <a:r>
                        <a:rPr lang="en-GB" sz="800" dirty="0">
                          <a:solidFill>
                            <a:srgbClr val="201F1E"/>
                          </a:solidFill>
                          <a:effectLst/>
                          <a:latin typeface="Arial" panose="020B0604020202020204" pitchFamily="34" charset="0"/>
                          <a:ea typeface="Times New Roman" panose="02020603050405020304" pitchFamily="18" charset="0"/>
                          <a:cs typeface="Times New Roman" panose="02020603050405020304" pitchFamily="18" charset="0"/>
                        </a:rPr>
                        <a:t> </a:t>
                      </a:r>
                      <a:br>
                        <a:rPr lang="en-GB" sz="800" dirty="0">
                          <a:solidFill>
                            <a:srgbClr val="201F1E"/>
                          </a:solidFill>
                          <a:effectLst/>
                          <a:latin typeface="Arial" panose="020B0604020202020204" pitchFamily="34" charset="0"/>
                          <a:ea typeface="Times New Roman" panose="02020603050405020304" pitchFamily="18" charset="0"/>
                          <a:cs typeface="Times New Roman" panose="02020603050405020304" pitchFamily="18" charset="0"/>
                        </a:rPr>
                      </a:br>
                      <a:r>
                        <a:rPr lang="en-GB" sz="800" dirty="0">
                          <a:solidFill>
                            <a:srgbClr val="201F1E"/>
                          </a:solidFill>
                          <a:effectLst/>
                          <a:latin typeface="Arial" panose="020B0604020202020204" pitchFamily="34" charset="0"/>
                          <a:ea typeface="Times New Roman" panose="02020603050405020304" pitchFamily="18" charset="0"/>
                          <a:cs typeface="Times New Roman" panose="02020603050405020304" pitchFamily="18" charset="0"/>
                        </a:rPr>
                        <a:t>(equivalent to 3 daily charges per week so a significant saving) </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fontAlgn="base">
                        <a:lnSpc>
                          <a:spcPct val="107000"/>
                        </a:lnSpc>
                        <a:spcAft>
                          <a:spcPts val="800"/>
                        </a:spcAft>
                      </a:pPr>
                      <a:r>
                        <a:rPr lang="en-GB" sz="1200" dirty="0">
                          <a:solidFill>
                            <a:srgbClr val="201F1E"/>
                          </a:solidFill>
                          <a:effectLst/>
                          <a:latin typeface="Arial" panose="020B0604020202020204" pitchFamily="34" charset="0"/>
                          <a:ea typeface="Times New Roman" panose="02020603050405020304" pitchFamily="18" charset="0"/>
                          <a:cs typeface="Times New Roman" panose="02020603050405020304" pitchFamily="18" charset="0"/>
                        </a:rPr>
                        <a:t>£180 </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548413174"/>
                  </a:ext>
                </a:extLst>
              </a:tr>
            </a:tbl>
          </a:graphicData>
        </a:graphic>
      </p:graphicFrame>
      <p:sp>
        <p:nvSpPr>
          <p:cNvPr id="5" name="Rectangle 1">
            <a:extLst>
              <a:ext uri="{FF2B5EF4-FFF2-40B4-BE49-F238E27FC236}">
                <a16:creationId xmlns:a16="http://schemas.microsoft.com/office/drawing/2014/main" id="{3630868F-7843-4E9A-89C8-3F4D1AA2992D}"/>
              </a:ext>
            </a:extLst>
          </p:cNvPr>
          <p:cNvSpPr>
            <a:spLocks noChangeArrowheads="1"/>
          </p:cNvSpPr>
          <p:nvPr/>
        </p:nvSpPr>
        <p:spPr bwMode="auto">
          <a:xfrm>
            <a:off x="412801" y="-4324975"/>
            <a:ext cx="6905949" cy="9125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en-US" sz="1200" b="1"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en-GB" altLang="en-US" sz="1200" b="1" dirty="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en-US" sz="1200" b="1"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en-GB" altLang="en-US" sz="1200" b="1" dirty="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en-US" sz="1200" b="1"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en-GB" altLang="en-US" sz="1200" b="1" dirty="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en-US" sz="1200" b="1"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en-GB" altLang="en-US" sz="1200" b="1" dirty="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en-US" sz="1200" b="1"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en-GB" altLang="en-US" sz="1200" b="1" dirty="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en-US" sz="1200" b="1"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en-GB" altLang="en-US" sz="1200" b="1" dirty="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en-US" sz="1200" b="1"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en-GB" altLang="en-US" sz="1200" b="1" dirty="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en-US" sz="1200" b="1"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en-GB" altLang="en-US" sz="1200" b="1" dirty="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en-US" sz="1200" b="1"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en-GB" altLang="en-US" sz="1200" b="1" dirty="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en-US" sz="1200" b="1"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en-GB" altLang="en-US" sz="1200" b="1" dirty="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en-US" sz="1200" b="1"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en-GB" altLang="en-US" sz="1200" b="1" dirty="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en-US" sz="1200" b="1"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en-GB" altLang="en-US" sz="1200" b="1" dirty="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en-US" sz="1200" b="1"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en-GB" altLang="en-US" sz="1200" b="1" dirty="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en-US" sz="1200" b="1"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en-GB" altLang="en-US" sz="1200" b="1" dirty="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en-US" sz="1200" b="1"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en-GB" altLang="en-US" sz="1200" b="1" dirty="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200" b="1"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pPr>
            <a:endParaRPr lang="en-GB" altLang="en-US" sz="1200" b="1" dirty="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en-US" sz="1200" b="1"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en-GB" altLang="en-US" sz="1200" b="1" dirty="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en-US" sz="1200" b="1"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en-GB" altLang="en-US" sz="1200" b="1" dirty="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200" b="1"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Student car parking</a:t>
            </a:r>
            <a:r>
              <a:rPr kumimoji="0" lang="en-GB" altLang="en-US" sz="1200" b="1" i="0" u="none" strike="noStrike" cap="none" normalizeH="0" baseline="0" dirty="0">
                <a:ln>
                  <a:noFill/>
                </a:ln>
                <a:solidFill>
                  <a:srgbClr val="000000"/>
                </a:solidFill>
                <a:effectLst/>
                <a:latin typeface="Calibri" panose="020F0502020204030204" pitchFamily="34" charset="0"/>
                <a:ea typeface="Times New Roman" panose="02020603050405020304" pitchFamily="18" charset="0"/>
                <a:cs typeface="Arial" panose="020B0604020202020204" pitchFamily="34" charset="0"/>
              </a:rPr>
              <a:t> </a:t>
            </a:r>
            <a:r>
              <a:rPr kumimoji="0" lang="en-GB" altLang="en-US" sz="1200" b="1"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in light of</a:t>
            </a:r>
            <a:r>
              <a:rPr kumimoji="0" lang="en-GB" altLang="en-US" sz="1200" b="1" i="0" u="none" strike="noStrike" cap="none" normalizeH="0" baseline="0" dirty="0">
                <a:ln>
                  <a:noFill/>
                </a:ln>
                <a:solidFill>
                  <a:srgbClr val="000000"/>
                </a:solidFill>
                <a:effectLst/>
                <a:latin typeface="Calibri" panose="020F0502020204030204" pitchFamily="34" charset="0"/>
                <a:ea typeface="Times New Roman" panose="02020603050405020304" pitchFamily="18" charset="0"/>
                <a:cs typeface="Arial" panose="020B0604020202020204" pitchFamily="34" charset="0"/>
              </a:rPr>
              <a:t> </a:t>
            </a:r>
            <a:r>
              <a:rPr kumimoji="0" lang="en-GB" altLang="en-US" sz="1200" b="1"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COVID-19</a:t>
            </a:r>
            <a:endParaRPr kumimoji="0" lang="en-GB" altLang="en-US" sz="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100" b="0" i="0" u="none" strike="noStrike" cap="none" normalizeH="0" baseline="0" dirty="0">
                <a:ln>
                  <a:noFill/>
                </a:ln>
                <a:solidFill>
                  <a:srgbClr val="201F1E"/>
                </a:solidFill>
                <a:effectLst/>
                <a:latin typeface="Calibri" panose="020F0502020204030204" pitchFamily="34" charset="0"/>
                <a:ea typeface="Times New Roman" panose="02020603050405020304" pitchFamily="18" charset="0"/>
                <a:cs typeface="Calibri" panose="020F0502020204030204" pitchFamily="34" charset="0"/>
              </a:rPr>
              <a:t> </a:t>
            </a:r>
            <a:endParaRPr kumimoji="0" lang="en-GB" altLang="en-US" sz="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200" b="0" i="0" u="none" strike="noStrike" cap="none" normalizeH="0" baseline="0" dirty="0">
                <a:ln>
                  <a:noFill/>
                </a:ln>
                <a:solidFill>
                  <a:srgbClr val="333333"/>
                </a:solidFill>
                <a:effectLst/>
                <a:latin typeface="Arial" panose="020B0604020202020204" pitchFamily="34" charset="0"/>
                <a:ea typeface="Times New Roman" panose="02020603050405020304" pitchFamily="18" charset="0"/>
                <a:cs typeface="Arial" panose="020B0604020202020204" pitchFamily="34" charset="0"/>
              </a:rPr>
              <a:t>Social distancing and planning for the return to campus mean that</a:t>
            </a:r>
            <a:r>
              <a:rPr kumimoji="0" lang="en-GB" altLang="en-US" sz="1200" b="0" i="0" u="none" strike="noStrike" cap="none" normalizeH="0" baseline="0" dirty="0">
                <a:ln>
                  <a:noFill/>
                </a:ln>
                <a:solidFill>
                  <a:srgbClr val="333333"/>
                </a:solidFill>
                <a:effectLst/>
                <a:latin typeface="Calibri" panose="020F0502020204030204" pitchFamily="34" charset="0"/>
                <a:ea typeface="Times New Roman" panose="02020603050405020304" pitchFamily="18" charset="0"/>
                <a:cs typeface="Arial" panose="020B0604020202020204" pitchFamily="34" charset="0"/>
              </a:rPr>
              <a:t> </a:t>
            </a:r>
            <a:r>
              <a:rPr kumimoji="0" lang="en-GB" altLang="en-US" sz="1200" b="0" i="0" u="none" strike="noStrike" cap="none" normalizeH="0" baseline="0" dirty="0">
                <a:ln>
                  <a:noFill/>
                </a:ln>
                <a:solidFill>
                  <a:srgbClr val="333333"/>
                </a:solidFill>
                <a:effectLst/>
                <a:latin typeface="Arial" panose="020B0604020202020204" pitchFamily="34" charset="0"/>
                <a:ea typeface="Times New Roman" panose="02020603050405020304" pitchFamily="18" charset="0"/>
                <a:cs typeface="Arial" panose="020B0604020202020204" pitchFamily="34" charset="0"/>
              </a:rPr>
              <a:t>the University has</a:t>
            </a:r>
            <a:r>
              <a:rPr kumimoji="0" lang="en-GB" altLang="en-US" sz="1200" b="0" i="0" u="none" strike="noStrike" cap="none" normalizeH="0" baseline="0" dirty="0">
                <a:ln>
                  <a:noFill/>
                </a:ln>
                <a:solidFill>
                  <a:srgbClr val="333333"/>
                </a:solidFill>
                <a:effectLst/>
                <a:latin typeface="Calibri" panose="020F0502020204030204" pitchFamily="34" charset="0"/>
                <a:ea typeface="Times New Roman" panose="02020603050405020304" pitchFamily="18" charset="0"/>
                <a:cs typeface="Arial" panose="020B0604020202020204" pitchFamily="34" charset="0"/>
              </a:rPr>
              <a:t> </a:t>
            </a:r>
            <a:r>
              <a:rPr kumimoji="0" lang="en-GB" altLang="en-US" sz="1200" b="0" i="0" u="none" strike="noStrike" cap="none" normalizeH="0" baseline="0" dirty="0">
                <a:ln>
                  <a:noFill/>
                </a:ln>
                <a:solidFill>
                  <a:srgbClr val="333333"/>
                </a:solidFill>
                <a:effectLst/>
                <a:latin typeface="Arial" panose="020B0604020202020204" pitchFamily="34" charset="0"/>
                <a:ea typeface="Times New Roman" panose="02020603050405020304" pitchFamily="18" charset="0"/>
                <a:cs typeface="Arial" panose="020B0604020202020204" pitchFamily="34" charset="0"/>
              </a:rPr>
              <a:t>considered</a:t>
            </a:r>
            <a:r>
              <a:rPr kumimoji="0" lang="en-GB" altLang="en-US" sz="1200" b="0" i="0" u="none" strike="noStrike" cap="none" normalizeH="0" baseline="0" dirty="0">
                <a:ln>
                  <a:noFill/>
                </a:ln>
                <a:solidFill>
                  <a:srgbClr val="333333"/>
                </a:solidFill>
                <a:effectLst/>
                <a:latin typeface="Calibri" panose="020F0502020204030204" pitchFamily="34" charset="0"/>
                <a:ea typeface="Times New Roman" panose="02020603050405020304" pitchFamily="18" charset="0"/>
                <a:cs typeface="Arial" panose="020B0604020202020204" pitchFamily="34" charset="0"/>
              </a:rPr>
              <a:t> </a:t>
            </a:r>
            <a:r>
              <a:rPr kumimoji="0" lang="en-GB" altLang="en-US" sz="1200" b="0" i="0" u="none" strike="noStrike" cap="none" normalizeH="0" baseline="0" dirty="0">
                <a:ln>
                  <a:noFill/>
                </a:ln>
                <a:solidFill>
                  <a:srgbClr val="333333"/>
                </a:solidFill>
                <a:effectLst/>
                <a:latin typeface="Arial" panose="020B0604020202020204" pitchFamily="34" charset="0"/>
                <a:ea typeface="Times New Roman" panose="02020603050405020304" pitchFamily="18" charset="0"/>
                <a:cs typeface="Arial" panose="020B0604020202020204" pitchFamily="34" charset="0"/>
              </a:rPr>
              <a:t>how to manage parking effectively once teaching begins again in September. The information below</a:t>
            </a:r>
            <a:r>
              <a:rPr kumimoji="0" lang="en-GB" altLang="en-US" sz="1200" b="1" i="0" u="none" strike="noStrike" cap="none" normalizeH="0" baseline="0" dirty="0">
                <a:ln>
                  <a:noFill/>
                </a:ln>
                <a:solidFill>
                  <a:srgbClr val="333333"/>
                </a:solidFill>
                <a:effectLst/>
                <a:latin typeface="Calibri" panose="020F0502020204030204" pitchFamily="34" charset="0"/>
                <a:ea typeface="Times New Roman" panose="02020603050405020304" pitchFamily="18" charset="0"/>
                <a:cs typeface="Arial" panose="020B0604020202020204" pitchFamily="34" charset="0"/>
              </a:rPr>
              <a:t> </a:t>
            </a:r>
            <a:r>
              <a:rPr kumimoji="0" lang="en-GB" altLang="en-US" sz="1200" b="1" i="0" u="none" strike="noStrike" cap="none" normalizeH="0" baseline="0" dirty="0">
                <a:ln>
                  <a:noFill/>
                </a:ln>
                <a:solidFill>
                  <a:srgbClr val="333333"/>
                </a:solidFill>
                <a:effectLst/>
                <a:latin typeface="Arial" panose="020B0604020202020204" pitchFamily="34" charset="0"/>
                <a:ea typeface="Times New Roman" panose="02020603050405020304" pitchFamily="18" charset="0"/>
                <a:cs typeface="Arial" panose="020B0604020202020204" pitchFamily="34" charset="0"/>
              </a:rPr>
              <a:t>reflects plans for parking</a:t>
            </a:r>
            <a:r>
              <a:rPr kumimoji="0" lang="en-GB" altLang="en-US" sz="1200" b="1" i="0" u="none" strike="noStrike" cap="none" normalizeH="0" baseline="0" dirty="0">
                <a:ln>
                  <a:noFill/>
                </a:ln>
                <a:solidFill>
                  <a:srgbClr val="333333"/>
                </a:solidFill>
                <a:effectLst/>
                <a:latin typeface="Calibri" panose="020F0502020204030204" pitchFamily="34" charset="0"/>
                <a:ea typeface="Times New Roman" panose="02020603050405020304" pitchFamily="18" charset="0"/>
                <a:cs typeface="Arial" panose="020B0604020202020204" pitchFamily="34" charset="0"/>
              </a:rPr>
              <a:t> </a:t>
            </a:r>
            <a:r>
              <a:rPr kumimoji="0" lang="en-GB" altLang="en-US" sz="1200" b="1" i="0" u="none" strike="noStrike" cap="none" normalizeH="0" baseline="0" dirty="0">
                <a:ln>
                  <a:noFill/>
                </a:ln>
                <a:solidFill>
                  <a:srgbClr val="333333"/>
                </a:solidFill>
                <a:effectLst/>
                <a:latin typeface="Arial" panose="020B0604020202020204" pitchFamily="34" charset="0"/>
                <a:ea typeface="Times New Roman" panose="02020603050405020304" pitchFamily="18" charset="0"/>
                <a:cs typeface="Arial" panose="020B0604020202020204" pitchFamily="34" charset="0"/>
              </a:rPr>
              <a:t>until</a:t>
            </a:r>
            <a:r>
              <a:rPr kumimoji="0" lang="en-GB" altLang="en-US" sz="1200" b="1" i="0" u="none" strike="noStrike" cap="none" normalizeH="0" baseline="0" dirty="0">
                <a:ln>
                  <a:noFill/>
                </a:ln>
                <a:solidFill>
                  <a:srgbClr val="333333"/>
                </a:solidFill>
                <a:effectLst/>
                <a:latin typeface="Calibri" panose="020F0502020204030204" pitchFamily="34" charset="0"/>
                <a:ea typeface="Times New Roman" panose="02020603050405020304" pitchFamily="18" charset="0"/>
                <a:cs typeface="Arial" panose="020B0604020202020204" pitchFamily="34" charset="0"/>
              </a:rPr>
              <a:t> </a:t>
            </a:r>
            <a:r>
              <a:rPr kumimoji="0" lang="en-GB" altLang="en-US" sz="1200" b="1" i="0" u="none" strike="noStrike" cap="none" normalizeH="0" baseline="0" dirty="0">
                <a:ln>
                  <a:noFill/>
                </a:ln>
                <a:solidFill>
                  <a:srgbClr val="333333"/>
                </a:solidFill>
                <a:effectLst/>
                <a:latin typeface="Arial" panose="020B0604020202020204" pitchFamily="34" charset="0"/>
                <a:ea typeface="Times New Roman" panose="02020603050405020304" pitchFamily="18" charset="0"/>
                <a:cs typeface="Arial" panose="020B0604020202020204" pitchFamily="34" charset="0"/>
              </a:rPr>
              <a:t>Christmas.</a:t>
            </a:r>
            <a:r>
              <a:rPr kumimoji="0" lang="en-GB" altLang="en-US" sz="1200" b="1" i="0" u="none" strike="noStrike" cap="none" normalizeH="0" baseline="0" dirty="0">
                <a:ln>
                  <a:noFill/>
                </a:ln>
                <a:solidFill>
                  <a:srgbClr val="333333"/>
                </a:solidFill>
                <a:effectLst/>
                <a:latin typeface="Calibri" panose="020F0502020204030204" pitchFamily="34" charset="0"/>
                <a:ea typeface="Times New Roman" panose="02020603050405020304" pitchFamily="18" charset="0"/>
                <a:cs typeface="Arial" panose="020B0604020202020204" pitchFamily="34" charset="0"/>
              </a:rPr>
              <a:t> </a:t>
            </a:r>
            <a:r>
              <a:rPr kumimoji="0" lang="en-GB" altLang="en-US" sz="1200" b="0" i="0" u="none" strike="noStrike" cap="none" normalizeH="0" baseline="0" dirty="0">
                <a:ln>
                  <a:noFill/>
                </a:ln>
                <a:solidFill>
                  <a:srgbClr val="333333"/>
                </a:solidFill>
                <a:effectLst/>
                <a:latin typeface="Calibri" panose="020F0502020204030204" pitchFamily="34" charset="0"/>
                <a:ea typeface="Times New Roman" panose="02020603050405020304" pitchFamily="18" charset="0"/>
                <a:cs typeface="Arial" panose="020B0604020202020204" pitchFamily="34" charset="0"/>
              </a:rPr>
              <a:t> </a:t>
            </a:r>
            <a:endParaRPr kumimoji="0" lang="en-GB" altLang="en-US" sz="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200" b="0" i="0" u="none" strike="noStrike" cap="none" normalizeH="0" baseline="0" dirty="0">
                <a:ln>
                  <a:noFill/>
                </a:ln>
                <a:solidFill>
                  <a:srgbClr val="333333"/>
                </a:solidFill>
                <a:effectLst/>
                <a:latin typeface="Arial" panose="020B0604020202020204" pitchFamily="34" charset="0"/>
                <a:ea typeface="Times New Roman" panose="02020603050405020304" pitchFamily="18" charset="0"/>
                <a:cs typeface="Arial" panose="020B0604020202020204" pitchFamily="34" charset="0"/>
              </a:rPr>
              <a:t>Car parking for students will be available in</a:t>
            </a:r>
            <a:r>
              <a:rPr kumimoji="0" lang="en-GB" altLang="en-US" sz="1200" b="0" i="0" u="none" strike="noStrike" cap="none" normalizeH="0" baseline="0" dirty="0">
                <a:ln>
                  <a:noFill/>
                </a:ln>
                <a:solidFill>
                  <a:srgbClr val="333333"/>
                </a:solidFill>
                <a:effectLst/>
                <a:latin typeface="Calibri" panose="020F0502020204030204" pitchFamily="34" charset="0"/>
                <a:ea typeface="Times New Roman" panose="02020603050405020304" pitchFamily="18" charset="0"/>
                <a:cs typeface="Arial" panose="020B0604020202020204" pitchFamily="34" charset="0"/>
              </a:rPr>
              <a:t> </a:t>
            </a:r>
            <a:r>
              <a:rPr kumimoji="0" lang="en-GB" altLang="en-US" sz="1200" b="0" i="0" u="none" strike="noStrike" cap="none" normalizeH="0" baseline="0" dirty="0">
                <a:ln>
                  <a:noFill/>
                </a:ln>
                <a:solidFill>
                  <a:srgbClr val="333333"/>
                </a:solidFill>
                <a:effectLst/>
                <a:latin typeface="Arial" panose="020B0604020202020204" pitchFamily="34" charset="0"/>
                <a:ea typeface="Times New Roman" panose="02020603050405020304" pitchFamily="18" charset="0"/>
                <a:cs typeface="Arial" panose="020B0604020202020204" pitchFamily="34" charset="0"/>
              </a:rPr>
              <a:t>Queen Mary</a:t>
            </a:r>
            <a:r>
              <a:rPr kumimoji="0" lang="en-GB" altLang="en-US" sz="1200" b="0" i="0" u="none" strike="noStrike" cap="none" normalizeH="0" baseline="0" dirty="0">
                <a:ln>
                  <a:noFill/>
                </a:ln>
                <a:solidFill>
                  <a:srgbClr val="333333"/>
                </a:solidFill>
                <a:effectLst/>
                <a:latin typeface="Calibri" panose="020F0502020204030204" pitchFamily="34" charset="0"/>
                <a:ea typeface="Times New Roman" panose="02020603050405020304" pitchFamily="18" charset="0"/>
                <a:cs typeface="Arial" panose="020B0604020202020204" pitchFamily="34" charset="0"/>
              </a:rPr>
              <a:t>’</a:t>
            </a:r>
            <a:r>
              <a:rPr kumimoji="0" lang="en-GB" altLang="en-US" sz="1200" b="0" i="0" u="none" strike="noStrike" cap="none" normalizeH="0" baseline="0" dirty="0">
                <a:ln>
                  <a:noFill/>
                </a:ln>
                <a:solidFill>
                  <a:srgbClr val="333333"/>
                </a:solidFill>
                <a:effectLst/>
                <a:latin typeface="Arial" panose="020B0604020202020204" pitchFamily="34" charset="0"/>
                <a:ea typeface="Times New Roman" panose="02020603050405020304" pitchFamily="18" charset="0"/>
                <a:cs typeface="Arial" panose="020B0604020202020204" pitchFamily="34" charset="0"/>
              </a:rPr>
              <a:t>s Hospital</a:t>
            </a:r>
            <a:r>
              <a:rPr kumimoji="0" lang="en-GB" altLang="en-US" sz="1200" b="0" i="0" u="none" strike="noStrike" cap="none" normalizeH="0" baseline="0" dirty="0">
                <a:ln>
                  <a:noFill/>
                </a:ln>
                <a:solidFill>
                  <a:srgbClr val="333333"/>
                </a:solidFill>
                <a:effectLst/>
                <a:latin typeface="Calibri" panose="020F0502020204030204" pitchFamily="34" charset="0"/>
                <a:ea typeface="Times New Roman" panose="02020603050405020304" pitchFamily="18" charset="0"/>
                <a:cs typeface="Arial" panose="020B0604020202020204" pitchFamily="34" charset="0"/>
              </a:rPr>
              <a:t> </a:t>
            </a:r>
            <a:r>
              <a:rPr kumimoji="0" lang="en-GB" altLang="en-US" sz="1200" b="0" i="0" u="none" strike="noStrike" cap="none" normalizeH="0" baseline="0" dirty="0">
                <a:ln>
                  <a:noFill/>
                </a:ln>
                <a:solidFill>
                  <a:srgbClr val="333333"/>
                </a:solidFill>
                <a:effectLst/>
                <a:latin typeface="Arial" panose="020B0604020202020204" pitchFamily="34" charset="0"/>
                <a:ea typeface="Times New Roman" panose="02020603050405020304" pitchFamily="18" charset="0"/>
                <a:cs typeface="Arial" panose="020B0604020202020204" pitchFamily="34" charset="0"/>
              </a:rPr>
              <a:t>car park,</a:t>
            </a:r>
            <a:r>
              <a:rPr kumimoji="0" lang="en-GB" altLang="en-US" sz="1200" b="0" i="0" u="none" strike="noStrike" cap="none" normalizeH="0" baseline="0" dirty="0">
                <a:ln>
                  <a:noFill/>
                </a:ln>
                <a:solidFill>
                  <a:srgbClr val="333333"/>
                </a:solidFill>
                <a:effectLst/>
                <a:latin typeface="Calibri" panose="020F0502020204030204" pitchFamily="34" charset="0"/>
                <a:ea typeface="Times New Roman" panose="02020603050405020304" pitchFamily="18" charset="0"/>
                <a:cs typeface="Arial" panose="020B0604020202020204" pitchFamily="34" charset="0"/>
              </a:rPr>
              <a:t> </a:t>
            </a:r>
            <a:r>
              <a:rPr kumimoji="0" lang="en-GB" altLang="en-US" sz="1200" b="0" i="0" u="none" strike="noStrike" cap="none" normalizeH="0" baseline="0" dirty="0">
                <a:ln>
                  <a:noFill/>
                </a:ln>
                <a:solidFill>
                  <a:srgbClr val="333333"/>
                </a:solidFill>
                <a:effectLst/>
                <a:latin typeface="Arial" panose="020B0604020202020204" pitchFamily="34" charset="0"/>
                <a:ea typeface="Times New Roman" panose="02020603050405020304" pitchFamily="18" charset="0"/>
                <a:cs typeface="Arial" panose="020B0604020202020204" pitchFamily="34" charset="0"/>
              </a:rPr>
              <a:t>from</a:t>
            </a:r>
            <a:r>
              <a:rPr kumimoji="0" lang="en-GB" altLang="en-US" sz="1200" b="0" i="0" u="none" strike="noStrike" cap="none" normalizeH="0" baseline="0" dirty="0">
                <a:ln>
                  <a:noFill/>
                </a:ln>
                <a:solidFill>
                  <a:srgbClr val="333333"/>
                </a:solidFill>
                <a:effectLst/>
                <a:latin typeface="Calibri" panose="020F0502020204030204" pitchFamily="34" charset="0"/>
                <a:ea typeface="Times New Roman" panose="02020603050405020304" pitchFamily="18" charset="0"/>
                <a:cs typeface="Arial" panose="020B0604020202020204" pitchFamily="34" charset="0"/>
              </a:rPr>
              <a:t> </a:t>
            </a:r>
            <a:r>
              <a:rPr kumimoji="0" lang="en-GB" altLang="en-US" sz="1200" b="0" i="0" u="none" strike="noStrike" cap="none" normalizeH="0" baseline="0" dirty="0">
                <a:ln>
                  <a:noFill/>
                </a:ln>
                <a:solidFill>
                  <a:srgbClr val="333333"/>
                </a:solidFill>
                <a:effectLst/>
                <a:latin typeface="Arial" panose="020B0604020202020204" pitchFamily="34" charset="0"/>
                <a:ea typeface="Times New Roman" panose="02020603050405020304" pitchFamily="18" charset="0"/>
                <a:cs typeface="Arial" panose="020B0604020202020204" pitchFamily="34" charset="0"/>
              </a:rPr>
              <a:t>1</a:t>
            </a:r>
            <a:r>
              <a:rPr kumimoji="0" lang="en-GB" altLang="en-US" sz="900" b="0" i="0" u="none" strike="noStrike" cap="none" normalizeH="0" baseline="0" dirty="0">
                <a:ln>
                  <a:noFill/>
                </a:ln>
                <a:solidFill>
                  <a:srgbClr val="333333"/>
                </a:solidFill>
                <a:effectLst/>
                <a:latin typeface="Arial" panose="020B0604020202020204" pitchFamily="34" charset="0"/>
                <a:ea typeface="Times New Roman" panose="02020603050405020304" pitchFamily="18" charset="0"/>
                <a:cs typeface="Arial" panose="020B0604020202020204" pitchFamily="34" charset="0"/>
              </a:rPr>
              <a:t>st</a:t>
            </a:r>
            <a:r>
              <a:rPr kumimoji="0" lang="en-GB" altLang="en-US" sz="1200" b="0" i="0" u="none" strike="noStrike" cap="none" normalizeH="0" baseline="0" dirty="0">
                <a:ln>
                  <a:noFill/>
                </a:ln>
                <a:solidFill>
                  <a:srgbClr val="333333"/>
                </a:solidFill>
                <a:effectLst/>
                <a:latin typeface="Calibri" panose="020F0502020204030204" pitchFamily="34" charset="0"/>
                <a:ea typeface="Times New Roman" panose="02020603050405020304" pitchFamily="18" charset="0"/>
                <a:cs typeface="Arial" panose="020B0604020202020204" pitchFamily="34" charset="0"/>
              </a:rPr>
              <a:t> </a:t>
            </a:r>
            <a:r>
              <a:rPr kumimoji="0" lang="en-GB" altLang="en-US" sz="1200" b="0" i="0" u="none" strike="noStrike" cap="none" normalizeH="0" baseline="0" dirty="0">
                <a:ln>
                  <a:noFill/>
                </a:ln>
                <a:solidFill>
                  <a:srgbClr val="333333"/>
                </a:solidFill>
                <a:effectLst/>
                <a:latin typeface="Arial" panose="020B0604020202020204" pitchFamily="34" charset="0"/>
                <a:ea typeface="Times New Roman" panose="02020603050405020304" pitchFamily="18" charset="0"/>
                <a:cs typeface="Arial" panose="020B0604020202020204" pitchFamily="34" charset="0"/>
              </a:rPr>
              <a:t>October 2020</a:t>
            </a:r>
            <a:r>
              <a:rPr kumimoji="0" lang="en-GB" altLang="en-US" sz="1200" b="0" i="0" u="none" strike="noStrike" cap="none" normalizeH="0" baseline="0" dirty="0">
                <a:ln>
                  <a:noFill/>
                </a:ln>
                <a:solidFill>
                  <a:srgbClr val="333333"/>
                </a:solidFill>
                <a:effectLst/>
                <a:latin typeface="Calibri" panose="020F0502020204030204" pitchFamily="34" charset="0"/>
                <a:ea typeface="Times New Roman" panose="02020603050405020304" pitchFamily="18" charset="0"/>
                <a:cs typeface="Arial" panose="020B0604020202020204" pitchFamily="34" charset="0"/>
              </a:rPr>
              <a:t> </a:t>
            </a:r>
            <a:endParaRPr kumimoji="0" lang="en-GB" altLang="en-US" sz="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200" b="0" i="0" u="none" strike="noStrike" cap="none" normalizeH="0" baseline="0" dirty="0">
                <a:ln>
                  <a:noFill/>
                </a:ln>
                <a:solidFill>
                  <a:srgbClr val="201F1E"/>
                </a:solidFill>
                <a:effectLst/>
                <a:latin typeface="Arial" panose="020B0604020202020204" pitchFamily="34" charset="0"/>
                <a:ea typeface="Times New Roman" panose="02020603050405020304" pitchFamily="18" charset="0"/>
                <a:cs typeface="Arial" panose="020B0604020202020204" pitchFamily="34" charset="0"/>
              </a:rPr>
              <a:t>Daily,</a:t>
            </a:r>
            <a:r>
              <a:rPr kumimoji="0" lang="en-GB" altLang="en-US" sz="1200" b="0" i="0" u="none" strike="noStrike" cap="none" normalizeH="0" baseline="0" dirty="0">
                <a:ln>
                  <a:noFill/>
                </a:ln>
                <a:solidFill>
                  <a:srgbClr val="201F1E"/>
                </a:solidFill>
                <a:effectLst/>
                <a:latin typeface="Calibri" panose="020F0502020204030204" pitchFamily="34" charset="0"/>
                <a:ea typeface="Times New Roman" panose="02020603050405020304" pitchFamily="18" charset="0"/>
                <a:cs typeface="Arial" panose="020B0604020202020204" pitchFamily="34" charset="0"/>
              </a:rPr>
              <a:t> </a:t>
            </a:r>
            <a:r>
              <a:rPr kumimoji="0" lang="en-GB" altLang="en-US" sz="1200" b="0" i="0" u="none" strike="noStrike" cap="none" normalizeH="0" baseline="0" dirty="0">
                <a:ln>
                  <a:noFill/>
                </a:ln>
                <a:solidFill>
                  <a:srgbClr val="201F1E"/>
                </a:solidFill>
                <a:effectLst/>
                <a:latin typeface="Arial" panose="020B0604020202020204" pitchFamily="34" charset="0"/>
                <a:ea typeface="Times New Roman" panose="02020603050405020304" pitchFamily="18" charset="0"/>
                <a:cs typeface="Arial" panose="020B0604020202020204" pitchFamily="34" charset="0"/>
              </a:rPr>
              <a:t>weekly</a:t>
            </a:r>
            <a:r>
              <a:rPr kumimoji="0" lang="en-GB" altLang="en-US" sz="1200" b="0" i="0" u="none" strike="noStrike" cap="none" normalizeH="0" baseline="0" dirty="0">
                <a:ln>
                  <a:noFill/>
                </a:ln>
                <a:solidFill>
                  <a:srgbClr val="201F1E"/>
                </a:solidFill>
                <a:effectLst/>
                <a:latin typeface="Calibri" panose="020F0502020204030204" pitchFamily="34" charset="0"/>
                <a:ea typeface="Times New Roman" panose="02020603050405020304" pitchFamily="18" charset="0"/>
                <a:cs typeface="Arial" panose="020B0604020202020204" pitchFamily="34" charset="0"/>
              </a:rPr>
              <a:t> </a:t>
            </a:r>
            <a:r>
              <a:rPr kumimoji="0" lang="en-GB" altLang="en-US" sz="1200" b="0" i="0" u="none" strike="noStrike" cap="none" normalizeH="0" baseline="0" dirty="0">
                <a:ln>
                  <a:noFill/>
                </a:ln>
                <a:solidFill>
                  <a:srgbClr val="201F1E"/>
                </a:solidFill>
                <a:effectLst/>
                <a:latin typeface="Arial" panose="020B0604020202020204" pitchFamily="34" charset="0"/>
                <a:ea typeface="Times New Roman" panose="02020603050405020304" pitchFamily="18" charset="0"/>
                <a:cs typeface="Arial" panose="020B0604020202020204" pitchFamily="34" charset="0"/>
              </a:rPr>
              <a:t>or termly tickets will be</a:t>
            </a:r>
            <a:r>
              <a:rPr kumimoji="0" lang="en-GB" altLang="en-US" sz="1200" b="0" i="0" u="none" strike="noStrike" cap="none" normalizeH="0" baseline="0" dirty="0">
                <a:ln>
                  <a:noFill/>
                </a:ln>
                <a:solidFill>
                  <a:srgbClr val="201F1E"/>
                </a:solidFill>
                <a:effectLst/>
                <a:latin typeface="Calibri" panose="020F0502020204030204" pitchFamily="34" charset="0"/>
                <a:ea typeface="Times New Roman" panose="02020603050405020304" pitchFamily="18" charset="0"/>
                <a:cs typeface="Arial" panose="020B0604020202020204" pitchFamily="34" charset="0"/>
              </a:rPr>
              <a:t> </a:t>
            </a:r>
            <a:r>
              <a:rPr kumimoji="0" lang="en-GB" altLang="en-US" sz="1200" b="0" i="0" u="none" strike="noStrike" cap="none" normalizeH="0" baseline="0" dirty="0">
                <a:ln>
                  <a:noFill/>
                </a:ln>
                <a:solidFill>
                  <a:srgbClr val="201F1E"/>
                </a:solidFill>
                <a:effectLst/>
                <a:latin typeface="Arial" panose="020B0604020202020204" pitchFamily="34" charset="0"/>
                <a:ea typeface="Times New Roman" panose="02020603050405020304" pitchFamily="18" charset="0"/>
                <a:cs typeface="Arial" panose="020B0604020202020204" pitchFamily="34" charset="0"/>
              </a:rPr>
              <a:t>available,</a:t>
            </a:r>
            <a:r>
              <a:rPr kumimoji="0" lang="en-GB" altLang="en-US" sz="1200" b="0" i="0" u="none" strike="noStrike" cap="none" normalizeH="0" baseline="0" dirty="0">
                <a:ln>
                  <a:noFill/>
                </a:ln>
                <a:solidFill>
                  <a:srgbClr val="201F1E"/>
                </a:solidFill>
                <a:effectLst/>
                <a:latin typeface="Calibri" panose="020F0502020204030204" pitchFamily="34" charset="0"/>
                <a:ea typeface="Times New Roman" panose="02020603050405020304" pitchFamily="18" charset="0"/>
                <a:cs typeface="Arial" panose="020B0604020202020204" pitchFamily="34" charset="0"/>
              </a:rPr>
              <a:t> </a:t>
            </a:r>
            <a:r>
              <a:rPr kumimoji="0" lang="en-GB" altLang="en-US" sz="1200" b="0" i="0" u="none" strike="noStrike" cap="none" normalizeH="0" baseline="0" dirty="0">
                <a:ln>
                  <a:noFill/>
                </a:ln>
                <a:solidFill>
                  <a:srgbClr val="201F1E"/>
                </a:solidFill>
                <a:effectLst/>
                <a:latin typeface="Arial" panose="020B0604020202020204" pitchFamily="34" charset="0"/>
                <a:ea typeface="Times New Roman" panose="02020603050405020304" pitchFamily="18" charset="0"/>
                <a:cs typeface="Arial" panose="020B0604020202020204" pitchFamily="34" charset="0"/>
              </a:rPr>
              <a:t>and tickets are to be booked in advance and paid online</a:t>
            </a:r>
            <a:r>
              <a:rPr kumimoji="0" lang="en-GB" altLang="en-US" sz="1200" b="0" i="0" u="none" strike="noStrike" cap="none" normalizeH="0" baseline="0" dirty="0">
                <a:ln>
                  <a:noFill/>
                </a:ln>
                <a:solidFill>
                  <a:srgbClr val="201F1E"/>
                </a:solidFill>
                <a:effectLst/>
                <a:latin typeface="Calibri" panose="020F0502020204030204" pitchFamily="34" charset="0"/>
                <a:ea typeface="Times New Roman" panose="02020603050405020304" pitchFamily="18" charset="0"/>
                <a:cs typeface="Arial" panose="020B0604020202020204" pitchFamily="34" charset="0"/>
              </a:rPr>
              <a:t> </a:t>
            </a:r>
            <a:r>
              <a:rPr kumimoji="0" lang="en-GB" altLang="en-US" sz="1200" b="0" i="0" u="none" strike="noStrike" cap="none" normalizeH="0" baseline="0" dirty="0">
                <a:ln>
                  <a:noFill/>
                </a:ln>
                <a:solidFill>
                  <a:srgbClr val="201F1E"/>
                </a:solidFill>
                <a:effectLst/>
                <a:latin typeface="Arial" panose="020B0604020202020204" pitchFamily="34" charset="0"/>
                <a:ea typeface="Times New Roman" panose="02020603050405020304" pitchFamily="18" charset="0"/>
                <a:cs typeface="Arial" panose="020B0604020202020204" pitchFamily="34" charset="0"/>
              </a:rPr>
              <a:t>via the</a:t>
            </a:r>
            <a:r>
              <a:rPr kumimoji="0" lang="en-GB" altLang="en-US" sz="1200" b="0" i="0" u="none" strike="noStrike" cap="none" normalizeH="0" baseline="0" dirty="0">
                <a:ln>
                  <a:noFill/>
                </a:ln>
                <a:solidFill>
                  <a:srgbClr val="201F1E"/>
                </a:solidFill>
                <a:effectLst/>
                <a:latin typeface="Calibri" panose="020F0502020204030204" pitchFamily="34" charset="0"/>
                <a:ea typeface="Times New Roman" panose="02020603050405020304" pitchFamily="18" charset="0"/>
                <a:cs typeface="Arial" panose="020B0604020202020204" pitchFamily="34" charset="0"/>
              </a:rPr>
              <a:t> </a:t>
            </a:r>
            <a:r>
              <a:rPr kumimoji="0" lang="en-GB" altLang="en-US" sz="1200" b="0" i="0" u="none" strike="noStrike" cap="none" normalizeH="0" baseline="0" dirty="0" err="1">
                <a:ln>
                  <a:noFill/>
                </a:ln>
                <a:solidFill>
                  <a:srgbClr val="201F1E"/>
                </a:solidFill>
                <a:effectLst/>
                <a:latin typeface="Arial" panose="020B0604020202020204" pitchFamily="34" charset="0"/>
                <a:ea typeface="Times New Roman" panose="02020603050405020304" pitchFamily="18" charset="0"/>
                <a:cs typeface="Arial" panose="020B0604020202020204" pitchFamily="34" charset="0"/>
              </a:rPr>
              <a:t>Estore</a:t>
            </a:r>
            <a:r>
              <a:rPr kumimoji="0" lang="en-GB" altLang="en-US" sz="1200" b="0" i="0" u="none" strike="noStrike" cap="none" normalizeH="0" baseline="0" dirty="0">
                <a:ln>
                  <a:noFill/>
                </a:ln>
                <a:solidFill>
                  <a:srgbClr val="201F1E"/>
                </a:solidFill>
                <a:effectLst/>
                <a:latin typeface="Calibri" panose="020F0502020204030204" pitchFamily="34" charset="0"/>
                <a:ea typeface="Times New Roman" panose="02020603050405020304" pitchFamily="18" charset="0"/>
                <a:cs typeface="Arial" panose="020B0604020202020204" pitchFamily="34" charset="0"/>
              </a:rPr>
              <a:t> </a:t>
            </a:r>
            <a:r>
              <a:rPr kumimoji="0" lang="en-GB" altLang="en-US" sz="1200" b="0" i="0" u="none" strike="noStrike" cap="none" normalizeH="0" baseline="0" dirty="0">
                <a:ln>
                  <a:noFill/>
                </a:ln>
                <a:solidFill>
                  <a:srgbClr val="201F1E"/>
                </a:solidFill>
                <a:effectLst/>
                <a:latin typeface="Arial" panose="020B0604020202020204" pitchFamily="34" charset="0"/>
                <a:ea typeface="Times New Roman" panose="02020603050405020304" pitchFamily="18" charset="0"/>
                <a:cs typeface="Arial" panose="020B0604020202020204" pitchFamily="34" charset="0"/>
              </a:rPr>
              <a:t>if you wish to purchase the Weekly or Termly pass. If you wish to purchase the daily</a:t>
            </a:r>
            <a:r>
              <a:rPr kumimoji="0" lang="en-GB" altLang="en-US" sz="1200" b="0" i="0" u="none" strike="noStrike" cap="none" normalizeH="0" baseline="0" dirty="0">
                <a:ln>
                  <a:noFill/>
                </a:ln>
                <a:solidFill>
                  <a:srgbClr val="201F1E"/>
                </a:solidFill>
                <a:effectLst/>
                <a:latin typeface="Calibri" panose="020F0502020204030204" pitchFamily="34" charset="0"/>
                <a:ea typeface="Times New Roman" panose="02020603050405020304" pitchFamily="18" charset="0"/>
                <a:cs typeface="Arial" panose="020B0604020202020204" pitchFamily="34" charset="0"/>
              </a:rPr>
              <a:t> </a:t>
            </a:r>
            <a:r>
              <a:rPr kumimoji="0" lang="en-GB" altLang="en-US" sz="1200" b="0" i="0" u="none" strike="noStrike" cap="none" normalizeH="0" baseline="0" dirty="0">
                <a:ln>
                  <a:noFill/>
                </a:ln>
                <a:solidFill>
                  <a:srgbClr val="201F1E"/>
                </a:solidFill>
                <a:effectLst/>
                <a:latin typeface="Arial" panose="020B0604020202020204" pitchFamily="34" charset="0"/>
                <a:ea typeface="Times New Roman" panose="02020603050405020304" pitchFamily="18" charset="0"/>
                <a:cs typeface="Arial" panose="020B0604020202020204" pitchFamily="34" charset="0"/>
              </a:rPr>
              <a:t>pass</a:t>
            </a:r>
            <a:r>
              <a:rPr kumimoji="0" lang="en-GB" altLang="en-US" sz="1200" b="0" i="0" u="none" strike="noStrike" cap="none" normalizeH="0" baseline="0" dirty="0">
                <a:ln>
                  <a:noFill/>
                </a:ln>
                <a:solidFill>
                  <a:srgbClr val="201F1E"/>
                </a:solidFill>
                <a:effectLst/>
                <a:latin typeface="Calibri" panose="020F0502020204030204" pitchFamily="34" charset="0"/>
                <a:ea typeface="Times New Roman" panose="02020603050405020304" pitchFamily="18" charset="0"/>
                <a:cs typeface="Arial" panose="020B0604020202020204" pitchFamily="34" charset="0"/>
              </a:rPr>
              <a:t> </a:t>
            </a:r>
            <a:r>
              <a:rPr kumimoji="0" lang="en-GB" altLang="en-US" sz="1200" b="0" i="0" u="none" strike="noStrike" cap="none" normalizeH="0" baseline="0" dirty="0">
                <a:ln>
                  <a:noFill/>
                </a:ln>
                <a:solidFill>
                  <a:srgbClr val="201F1E"/>
                </a:solidFill>
                <a:effectLst/>
                <a:latin typeface="Arial" panose="020B0604020202020204" pitchFamily="34" charset="0"/>
                <a:ea typeface="Times New Roman" panose="02020603050405020304" pitchFamily="18" charset="0"/>
                <a:cs typeface="Arial" panose="020B0604020202020204" pitchFamily="34" charset="0"/>
              </a:rPr>
              <a:t>then you can do this via Security at Stuart Lodge in Digby Stuart. All passes will be allocated on a first-come, first served basis.</a:t>
            </a:r>
            <a:r>
              <a:rPr kumimoji="0" lang="en-GB" altLang="en-US" sz="1200" b="0" i="0" u="none" strike="noStrike" cap="none" normalizeH="0" baseline="0" dirty="0">
                <a:ln>
                  <a:noFill/>
                </a:ln>
                <a:solidFill>
                  <a:srgbClr val="201F1E"/>
                </a:solidFill>
                <a:effectLst/>
                <a:latin typeface="Calibri" panose="020F0502020204030204" pitchFamily="34" charset="0"/>
                <a:ea typeface="Times New Roman" panose="02020603050405020304" pitchFamily="18" charset="0"/>
                <a:cs typeface="Arial" panose="020B0604020202020204" pitchFamily="34" charset="0"/>
              </a:rPr>
              <a:t> </a:t>
            </a:r>
            <a:r>
              <a:rPr kumimoji="0" lang="en-GB" altLang="en-US" sz="1200" b="0" i="0" u="none" strike="noStrike" cap="none" normalizeH="0" baseline="0" dirty="0">
                <a:ln>
                  <a:noFill/>
                </a:ln>
                <a:solidFill>
                  <a:srgbClr val="201F1E"/>
                </a:solidFill>
                <a:effectLst/>
                <a:latin typeface="Arial" panose="020B0604020202020204" pitchFamily="34" charset="0"/>
                <a:ea typeface="Times New Roman" panose="02020603050405020304" pitchFamily="18" charset="0"/>
                <a:cs typeface="Arial" panose="020B0604020202020204" pitchFamily="34" charset="0"/>
              </a:rPr>
              <a:t>There will be 100 spaces available.</a:t>
            </a:r>
            <a:r>
              <a:rPr kumimoji="0" lang="en-GB" altLang="en-US" sz="1200" b="0" i="0" u="none" strike="noStrike" cap="none" normalizeH="0" baseline="0" dirty="0">
                <a:ln>
                  <a:noFill/>
                </a:ln>
                <a:solidFill>
                  <a:srgbClr val="201F1E"/>
                </a:solidFill>
                <a:effectLst/>
                <a:latin typeface="Calibri" panose="020F0502020204030204" pitchFamily="34" charset="0"/>
                <a:ea typeface="Times New Roman" panose="02020603050405020304" pitchFamily="18" charset="0"/>
                <a:cs typeface="Arial" panose="020B0604020202020204" pitchFamily="34" charset="0"/>
              </a:rPr>
              <a:t> </a:t>
            </a:r>
            <a:endParaRPr kumimoji="0" lang="en-GB" altLang="en-US" sz="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200" b="0" i="0" u="none" strike="noStrike" cap="none" normalizeH="0" baseline="0" dirty="0">
                <a:ln>
                  <a:noFill/>
                </a:ln>
                <a:solidFill>
                  <a:srgbClr val="201F1E"/>
                </a:solidFill>
                <a:effectLst/>
                <a:latin typeface="Arial" panose="020B0604020202020204" pitchFamily="34" charset="0"/>
                <a:ea typeface="Times New Roman" panose="02020603050405020304" pitchFamily="18" charset="0"/>
                <a:cs typeface="Arial" panose="020B0604020202020204" pitchFamily="34" charset="0"/>
              </a:rPr>
              <a:t>Costs will be as below:</a:t>
            </a:r>
            <a:r>
              <a:rPr kumimoji="0" lang="en-GB" altLang="en-US" sz="1200" b="0" i="0" u="none" strike="noStrike" cap="none" normalizeH="0" baseline="0" dirty="0">
                <a:ln>
                  <a:noFill/>
                </a:ln>
                <a:solidFill>
                  <a:srgbClr val="201F1E"/>
                </a:solidFill>
                <a:effectLst/>
                <a:latin typeface="Calibri" panose="020F0502020204030204" pitchFamily="34" charset="0"/>
                <a:ea typeface="Times New Roman" panose="02020603050405020304" pitchFamily="18" charset="0"/>
                <a:cs typeface="Arial" panose="020B0604020202020204" pitchFamily="34" charset="0"/>
              </a:rPr>
              <a:t>  </a:t>
            </a:r>
            <a:endParaRPr kumimoji="0" lang="en-GB" altLang="en-US" sz="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200" b="0" i="0" u="none" strike="noStrike" cap="none" normalizeH="0" baseline="0" dirty="0">
                <a:ln>
                  <a:noFill/>
                </a:ln>
                <a:solidFill>
                  <a:srgbClr val="201F1E"/>
                </a:solidFill>
                <a:effectLst/>
                <a:latin typeface="Calibri" panose="020F0502020204030204" pitchFamily="34" charset="0"/>
                <a:ea typeface="Times New Roman" panose="02020603050405020304" pitchFamily="18" charset="0"/>
                <a:cs typeface="Arial" panose="020B0604020202020204" pitchFamily="34" charset="0"/>
              </a:rPr>
              <a:t> </a:t>
            </a:r>
            <a:endParaRPr kumimoji="0" lang="en-GB" altLang="en-US" sz="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200" b="0" i="0" u="none" strike="noStrike" cap="none" normalizeH="0" baseline="0" dirty="0">
                <a:ln>
                  <a:noFill/>
                </a:ln>
                <a:solidFill>
                  <a:srgbClr val="201F1E"/>
                </a:solidFill>
                <a:effectLst/>
                <a:latin typeface="Arial" panose="020B0604020202020204" pitchFamily="34" charset="0"/>
                <a:ea typeface="Times New Roman" panose="02020603050405020304" pitchFamily="18" charset="0"/>
                <a:cs typeface="Arial" panose="020B0604020202020204" pitchFamily="34" charset="0"/>
              </a:rPr>
              <a:t>If you have any further questions at this stage, please contact</a:t>
            </a:r>
            <a:r>
              <a:rPr kumimoji="0" lang="en-GB" altLang="en-US" sz="1200" b="0" i="0" u="none" strike="noStrike" cap="none" normalizeH="0" baseline="0" dirty="0">
                <a:ln>
                  <a:noFill/>
                </a:ln>
                <a:solidFill>
                  <a:srgbClr val="201F1E"/>
                </a:solidFill>
                <a:effectLst/>
                <a:latin typeface="Calibri" panose="020F0502020204030204" pitchFamily="34" charset="0"/>
                <a:ea typeface="Times New Roman" panose="02020603050405020304" pitchFamily="18" charset="0"/>
                <a:cs typeface="Arial" panose="020B0604020202020204" pitchFamily="34" charset="0"/>
              </a:rPr>
              <a:t> </a:t>
            </a:r>
            <a:r>
              <a:rPr kumimoji="0" lang="en-GB" altLang="en-US" sz="1200" b="0" i="0" u="none" strike="noStrike" cap="none" normalizeH="0" baseline="0" dirty="0">
                <a:ln>
                  <a:noFill/>
                </a:ln>
                <a:effectLst/>
                <a:latin typeface="Arial" panose="020B0604020202020204" pitchFamily="34" charset="0"/>
                <a:ea typeface="Times New Roman" panose="02020603050405020304" pitchFamily="18" charset="0"/>
                <a:cs typeface="Arial" panose="020B0604020202020204" pitchFamily="34" charset="0"/>
                <a:hlinkClick r:id="rId2">
                  <a:extLst>
                    <a:ext uri="{A12FA001-AC4F-418D-AE19-62706E023703}">
                      <ahyp:hlinkClr xmlns:ahyp="http://schemas.microsoft.com/office/drawing/2018/hyperlinkcolor" val="tx"/>
                    </a:ext>
                  </a:extLst>
                </a:hlinkClick>
              </a:rPr>
              <a:t>Parking@roehampton.ac.uk</a:t>
            </a:r>
            <a:r>
              <a:rPr kumimoji="0" lang="en-GB" altLang="en-US" sz="1200" b="0" i="0" u="none" strike="noStrike" cap="none" normalizeH="0" baseline="0" dirty="0">
                <a:ln>
                  <a:noFill/>
                </a:ln>
                <a:effectLst/>
                <a:latin typeface="Calibri" panose="020F0502020204030204" pitchFamily="34" charset="0"/>
                <a:ea typeface="Times New Roman" panose="02020603050405020304" pitchFamily="18" charset="0"/>
                <a:cs typeface="Arial" panose="020B0604020202020204" pitchFamily="34" charset="0"/>
              </a:rPr>
              <a:t> </a:t>
            </a:r>
            <a:endParaRPr kumimoji="0" lang="en-GB" altLang="en-US" sz="1800" b="0" i="0" u="none" strike="noStrike" cap="none" normalizeH="0" baseline="0" dirty="0">
              <a:ln>
                <a:noFill/>
              </a:ln>
              <a:effectLst/>
              <a:latin typeface="Arial" panose="020B0604020202020204" pitchFamily="34" charset="0"/>
            </a:endParaRPr>
          </a:p>
        </p:txBody>
      </p:sp>
    </p:spTree>
    <p:extLst>
      <p:ext uri="{BB962C8B-B14F-4D97-AF65-F5344CB8AC3E}">
        <p14:creationId xmlns:p14="http://schemas.microsoft.com/office/powerpoint/2010/main" val="123356243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FB911D6A-0E05-4708-BC77-CADFC2651DF0}"/>
              </a:ext>
            </a:extLst>
          </p:cNvPr>
          <p:cNvSpPr txBox="1"/>
          <p:nvPr/>
        </p:nvSpPr>
        <p:spPr>
          <a:xfrm>
            <a:off x="5912528" y="3126225"/>
            <a:ext cx="6004750" cy="707886"/>
          </a:xfrm>
          <a:prstGeom prst="rect">
            <a:avLst/>
          </a:prstGeom>
          <a:solidFill>
            <a:srgbClr val="00A06E"/>
          </a:solidFill>
        </p:spPr>
        <p:txBody>
          <a:bodyPr wrap="square" rtlCol="0">
            <a:spAutoFit/>
          </a:bodyPr>
          <a:lstStyle/>
          <a:p>
            <a:pPr algn="r"/>
            <a:r>
              <a:rPr lang="en-US" sz="4000" b="1" dirty="0">
                <a:solidFill>
                  <a:schemeClr val="bg1"/>
                </a:solidFill>
                <a:latin typeface="Roboto Slab" pitchFamily="2" charset="0"/>
                <a:ea typeface="Roboto Slab" pitchFamily="2" charset="0"/>
              </a:rPr>
              <a:t>Coronavirus (COVID-19)</a:t>
            </a:r>
            <a:endParaRPr lang="en-GB" sz="4000" b="1" dirty="0">
              <a:solidFill>
                <a:schemeClr val="bg1"/>
              </a:solidFill>
              <a:latin typeface="Roboto Slab" pitchFamily="2" charset="0"/>
              <a:ea typeface="Roboto Slab" pitchFamily="2" charset="0"/>
            </a:endParaRPr>
          </a:p>
        </p:txBody>
      </p:sp>
      <p:sp>
        <p:nvSpPr>
          <p:cNvPr id="9" name="TextBox 8">
            <a:extLst>
              <a:ext uri="{FF2B5EF4-FFF2-40B4-BE49-F238E27FC236}">
                <a16:creationId xmlns:a16="http://schemas.microsoft.com/office/drawing/2014/main" id="{8A17DC48-22EB-42DF-9A87-42EB9CD8F199}"/>
              </a:ext>
            </a:extLst>
          </p:cNvPr>
          <p:cNvSpPr txBox="1"/>
          <p:nvPr/>
        </p:nvSpPr>
        <p:spPr>
          <a:xfrm>
            <a:off x="6786694" y="3912245"/>
            <a:ext cx="5130583" cy="707886"/>
          </a:xfrm>
          <a:prstGeom prst="rect">
            <a:avLst/>
          </a:prstGeom>
          <a:solidFill>
            <a:srgbClr val="00A06E"/>
          </a:solidFill>
        </p:spPr>
        <p:txBody>
          <a:bodyPr wrap="square" rtlCol="0">
            <a:spAutoFit/>
          </a:bodyPr>
          <a:lstStyle/>
          <a:p>
            <a:pPr algn="r"/>
            <a:r>
              <a:rPr lang="en-US" sz="4000" b="1" dirty="0">
                <a:solidFill>
                  <a:schemeClr val="bg1"/>
                </a:solidFill>
                <a:latin typeface="Roboto Slab" pitchFamily="2" charset="0"/>
                <a:ea typeface="Roboto Slab" pitchFamily="2" charset="0"/>
              </a:rPr>
              <a:t>Student Information</a:t>
            </a:r>
            <a:endParaRPr lang="en-GB" sz="4000" b="1" dirty="0">
              <a:solidFill>
                <a:schemeClr val="bg1"/>
              </a:solidFill>
              <a:latin typeface="Roboto Slab" pitchFamily="2" charset="0"/>
              <a:ea typeface="Roboto Slab" pitchFamily="2" charset="0"/>
            </a:endParaRPr>
          </a:p>
        </p:txBody>
      </p:sp>
      <p:pic>
        <p:nvPicPr>
          <p:cNvPr id="15" name="Picture 14">
            <a:extLst>
              <a:ext uri="{FF2B5EF4-FFF2-40B4-BE49-F238E27FC236}">
                <a16:creationId xmlns:a16="http://schemas.microsoft.com/office/drawing/2014/main" id="{0B25172C-0A31-4869-8DE5-7AD3C93A2C8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1387" t="19134" r="11731" b="18359"/>
          <a:stretch/>
        </p:blipFill>
        <p:spPr>
          <a:xfrm>
            <a:off x="278294" y="151155"/>
            <a:ext cx="2072370" cy="1025718"/>
          </a:xfrm>
          <a:prstGeom prst="rect">
            <a:avLst/>
          </a:prstGeom>
        </p:spPr>
      </p:pic>
    </p:spTree>
    <p:extLst>
      <p:ext uri="{BB962C8B-B14F-4D97-AF65-F5344CB8AC3E}">
        <p14:creationId xmlns:p14="http://schemas.microsoft.com/office/powerpoint/2010/main" val="225995276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Online Media 7" title="Keeping safe on campus | Coronavirus | University of Roehampton">
            <a:hlinkClick r:id="" action="ppaction://media"/>
            <a:extLst>
              <a:ext uri="{FF2B5EF4-FFF2-40B4-BE49-F238E27FC236}">
                <a16:creationId xmlns:a16="http://schemas.microsoft.com/office/drawing/2014/main" id="{D8337E3D-9A0B-4FDD-AC79-0CE8FD3BA240}"/>
              </a:ext>
            </a:extLst>
          </p:cNvPr>
          <p:cNvPicPr>
            <a:picLocks noRot="1" noChangeAspect="1"/>
          </p:cNvPicPr>
          <p:nvPr>
            <a:videoFile r:link="rId1"/>
          </p:nvPr>
        </p:nvPicPr>
        <p:blipFill>
          <a:blip r:embed="rId3"/>
          <a:stretch>
            <a:fillRect/>
          </a:stretch>
        </p:blipFill>
        <p:spPr>
          <a:xfrm>
            <a:off x="2073563" y="1166379"/>
            <a:ext cx="8044873" cy="4525241"/>
          </a:xfrm>
          <a:prstGeom prst="rect">
            <a:avLst/>
          </a:prstGeom>
        </p:spPr>
      </p:pic>
    </p:spTree>
    <p:extLst>
      <p:ext uri="{BB962C8B-B14F-4D97-AF65-F5344CB8AC3E}">
        <p14:creationId xmlns:p14="http://schemas.microsoft.com/office/powerpoint/2010/main" val="3536944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9A804C8E-D212-4E6B-861E-5D442CCDEBD5}"/>
              </a:ext>
            </a:extLst>
          </p:cNvPr>
          <p:cNvSpPr txBox="1"/>
          <p:nvPr/>
        </p:nvSpPr>
        <p:spPr>
          <a:xfrm>
            <a:off x="7399090" y="152205"/>
            <a:ext cx="4376145" cy="707886"/>
          </a:xfrm>
          <a:prstGeom prst="rect">
            <a:avLst/>
          </a:prstGeom>
          <a:solidFill>
            <a:srgbClr val="00A06E"/>
          </a:solidFill>
        </p:spPr>
        <p:txBody>
          <a:bodyPr wrap="square" rtlCol="0">
            <a:spAutoFit/>
          </a:bodyPr>
          <a:lstStyle/>
          <a:p>
            <a:pPr algn="r"/>
            <a:r>
              <a:rPr lang="en-US" sz="4000" b="1" dirty="0">
                <a:solidFill>
                  <a:schemeClr val="bg1"/>
                </a:solidFill>
                <a:latin typeface="Roboto Slab" pitchFamily="2" charset="0"/>
                <a:ea typeface="Roboto Slab" pitchFamily="2" charset="0"/>
              </a:rPr>
              <a:t>If you feel unwell</a:t>
            </a:r>
            <a:endParaRPr lang="en-GB" sz="4000" b="1" dirty="0">
              <a:solidFill>
                <a:schemeClr val="bg1"/>
              </a:solidFill>
              <a:latin typeface="Roboto Slab" pitchFamily="2" charset="0"/>
              <a:ea typeface="Roboto Slab" pitchFamily="2" charset="0"/>
            </a:endParaRPr>
          </a:p>
        </p:txBody>
      </p:sp>
      <p:sp>
        <p:nvSpPr>
          <p:cNvPr id="21" name="Rectangle 20">
            <a:extLst>
              <a:ext uri="{FF2B5EF4-FFF2-40B4-BE49-F238E27FC236}">
                <a16:creationId xmlns:a16="http://schemas.microsoft.com/office/drawing/2014/main" id="{91D34C51-6D80-4649-A749-DAE22942FFB4}"/>
              </a:ext>
            </a:extLst>
          </p:cNvPr>
          <p:cNvSpPr/>
          <p:nvPr/>
        </p:nvSpPr>
        <p:spPr>
          <a:xfrm>
            <a:off x="656455" y="2559861"/>
            <a:ext cx="10580511" cy="3850349"/>
          </a:xfrm>
          <a:prstGeom prst="rect">
            <a:avLst/>
          </a:prstGeom>
        </p:spPr>
        <p:txBody>
          <a:bodyPr wrap="square" lIns="91440" tIns="45720" rIns="91440" bIns="45720" anchor="t">
            <a:spAutoFit/>
          </a:bodyPr>
          <a:lstStyle/>
          <a:p>
            <a:pPr>
              <a:lnSpc>
                <a:spcPct val="107000"/>
              </a:lnSpc>
              <a:spcAft>
                <a:spcPts val="800"/>
              </a:spcAft>
            </a:pPr>
            <a:r>
              <a:rPr lang="en-GB" sz="1800" dirty="0">
                <a:effectLst/>
                <a:latin typeface="Arial"/>
                <a:ea typeface="Calibri" panose="020F0502020204030204" pitchFamily="34" charset="0"/>
                <a:cs typeface="Times New Roman"/>
              </a:rPr>
              <a:t>You </a:t>
            </a:r>
            <a:r>
              <a:rPr lang="en-GB" sz="1800" b="1" u="sng" dirty="0">
                <a:effectLst/>
                <a:latin typeface="Arial"/>
                <a:ea typeface="Calibri" panose="020F0502020204030204" pitchFamily="34" charset="0"/>
                <a:cs typeface="Times New Roman"/>
              </a:rPr>
              <a:t>must not</a:t>
            </a:r>
            <a:r>
              <a:rPr lang="en-GB" sz="1800" dirty="0">
                <a:effectLst/>
                <a:latin typeface="Arial"/>
                <a:ea typeface="Calibri" panose="020F0502020204030204" pitchFamily="34" charset="0"/>
                <a:cs typeface="Times New Roman"/>
              </a:rPr>
              <a:t> travel to campus or leave your bedroom in halls of residence if you have or suspect you might have coronavirus (COVID-19) or are told to self-isolate by the University or the NHS. Check your symptoms, get a test </a:t>
            </a:r>
            <a:r>
              <a:rPr lang="en-GB" dirty="0">
                <a:latin typeface="Arial"/>
                <a:ea typeface="Calibri" panose="020F0502020204030204" pitchFamily="34" charset="0"/>
                <a:cs typeface="Times New Roman"/>
              </a:rPr>
              <a:t>and </a:t>
            </a:r>
            <a:r>
              <a:rPr lang="en-GB" sz="1800" dirty="0">
                <a:effectLst/>
                <a:latin typeface="Arial"/>
                <a:ea typeface="Calibri" panose="020F0502020204030204" pitchFamily="34" charset="0"/>
                <a:cs typeface="Times New Roman"/>
              </a:rPr>
              <a:t>follow NHS Guidance.</a:t>
            </a:r>
            <a:r>
              <a:rPr lang="en-GB" dirty="0">
                <a:latin typeface="Arial"/>
                <a:ea typeface="Calibri" panose="020F0502020204030204" pitchFamily="34" charset="0"/>
                <a:cs typeface="Times New Roman"/>
              </a:rPr>
              <a:t> </a:t>
            </a:r>
            <a:endParaRPr lang="en-GB" sz="1800" dirty="0">
              <a:effectLst/>
              <a:latin typeface="Arial" panose="020B060402020202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GB" sz="1800" dirty="0">
              <a:effectLst/>
              <a:latin typeface="Arial" panose="020B0604020202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Arial" panose="020B0604020202020204" pitchFamily="34" charset="0"/>
                <a:ea typeface="Calibri" panose="020F0502020204030204" pitchFamily="34" charset="0"/>
                <a:cs typeface="Times New Roman" panose="02020603050405020304" pitchFamily="18" charset="0"/>
              </a:rPr>
              <a:t>The symptoms of coronavirus include:</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Wingdings" panose="05000000000000000000" pitchFamily="2" charset="2"/>
              <a:buChar char=""/>
            </a:pPr>
            <a:r>
              <a:rPr lang="en-GB" sz="1800" dirty="0">
                <a:effectLst/>
                <a:latin typeface="Arial" panose="020B0604020202020204" pitchFamily="34" charset="0"/>
                <a:ea typeface="Calibri" panose="020F0502020204030204" pitchFamily="34" charset="0"/>
                <a:cs typeface="Wingdings" panose="05000000000000000000" pitchFamily="2" charset="2"/>
              </a:rPr>
              <a:t>A high temperature</a:t>
            </a:r>
            <a:endParaRPr lang="en-GB" sz="1800" dirty="0">
              <a:effectLst/>
              <a:latin typeface="Calibri" panose="020F0502020204030204" pitchFamily="34" charset="0"/>
              <a:ea typeface="Calibri" panose="020F0502020204030204" pitchFamily="34" charset="0"/>
              <a:cs typeface="Wingdings" panose="05000000000000000000" pitchFamily="2" charset="2"/>
            </a:endParaRPr>
          </a:p>
          <a:p>
            <a:pPr marL="342900" lvl="0" indent="-342900">
              <a:lnSpc>
                <a:spcPct val="107000"/>
              </a:lnSpc>
              <a:buFont typeface="Wingdings" panose="05000000000000000000" pitchFamily="2" charset="2"/>
              <a:buChar char=""/>
            </a:pPr>
            <a:r>
              <a:rPr lang="en-GB" sz="1800" dirty="0">
                <a:effectLst/>
                <a:latin typeface="Arial" panose="020B0604020202020204" pitchFamily="34" charset="0"/>
                <a:ea typeface="Calibri" panose="020F0502020204030204" pitchFamily="34" charset="0"/>
                <a:cs typeface="Wingdings" panose="05000000000000000000" pitchFamily="2" charset="2"/>
              </a:rPr>
              <a:t>A new, continuous cough</a:t>
            </a:r>
            <a:endParaRPr lang="en-GB" sz="1800" dirty="0">
              <a:effectLst/>
              <a:latin typeface="Calibri" panose="020F0502020204030204" pitchFamily="34" charset="0"/>
              <a:ea typeface="Calibri" panose="020F0502020204030204" pitchFamily="34" charset="0"/>
              <a:cs typeface="Wingdings" panose="05000000000000000000" pitchFamily="2" charset="2"/>
            </a:endParaRPr>
          </a:p>
          <a:p>
            <a:pPr marL="342900" lvl="0" indent="-342900">
              <a:lnSpc>
                <a:spcPct val="107000"/>
              </a:lnSpc>
              <a:spcAft>
                <a:spcPts val="800"/>
              </a:spcAft>
              <a:buFont typeface="Wingdings" panose="05000000000000000000" pitchFamily="2" charset="2"/>
              <a:buChar char=""/>
            </a:pPr>
            <a:r>
              <a:rPr lang="en-GB" sz="1800" dirty="0">
                <a:effectLst/>
                <a:latin typeface="Arial" panose="020B0604020202020204" pitchFamily="34" charset="0"/>
                <a:ea typeface="Calibri" panose="020F0502020204030204" pitchFamily="34" charset="0"/>
                <a:cs typeface="Wingdings" panose="05000000000000000000" pitchFamily="2" charset="2"/>
              </a:rPr>
              <a:t>A loss or change to your sense of smell or taste</a:t>
            </a:r>
          </a:p>
          <a:p>
            <a:pPr>
              <a:lnSpc>
                <a:spcPct val="107000"/>
              </a:lnSpc>
              <a:spcAft>
                <a:spcPts val="800"/>
              </a:spcAft>
            </a:pPr>
            <a:endParaRPr lang="en-GB" sz="1800" dirty="0">
              <a:effectLst/>
              <a:latin typeface="Arial" panose="020B0604020202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Arial" panose="020B0604020202020204" pitchFamily="34" charset="0"/>
                <a:ea typeface="Calibri" panose="020F0502020204030204" pitchFamily="34" charset="0"/>
                <a:cs typeface="Times New Roman" panose="02020603050405020304" pitchFamily="18" charset="0"/>
              </a:rPr>
              <a:t>You must inform the University in any of these circumstances by emailing </a:t>
            </a:r>
            <a:r>
              <a:rPr lang="en-GB" sz="1800" u="sng" dirty="0">
                <a:solidFill>
                  <a:srgbClr val="0563C1"/>
                </a:solidFill>
                <a:effectLst/>
                <a:latin typeface="Arial" panose="020B0604020202020204" pitchFamily="34" charset="0"/>
                <a:ea typeface="Calibri" panose="020F0502020204030204" pitchFamily="34" charset="0"/>
                <a:cs typeface="Times New Roman" panose="02020603050405020304" pitchFamily="18" charset="0"/>
                <a:hlinkClick r:id="rId2"/>
              </a:rPr>
              <a:t>cvreports@roehampton.ac.uk</a:t>
            </a:r>
            <a:r>
              <a:rPr lang="en-GB" sz="1800" dirty="0">
                <a:effectLst/>
                <a:latin typeface="Arial" panose="020B0604020202020204" pitchFamily="34" charset="0"/>
                <a:ea typeface="Calibri" panose="020F0502020204030204" pitchFamily="34" charset="0"/>
                <a:cs typeface="Times New Roman" panose="02020603050405020304" pitchFamily="18" charset="0"/>
              </a:rPr>
              <a:t>.</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86577124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9A804C8E-D212-4E6B-861E-5D442CCDEBD5}"/>
              </a:ext>
            </a:extLst>
          </p:cNvPr>
          <p:cNvSpPr txBox="1"/>
          <p:nvPr/>
        </p:nvSpPr>
        <p:spPr>
          <a:xfrm>
            <a:off x="7430610" y="152205"/>
            <a:ext cx="4344625" cy="707886"/>
          </a:xfrm>
          <a:prstGeom prst="rect">
            <a:avLst/>
          </a:prstGeom>
          <a:solidFill>
            <a:srgbClr val="00A06E"/>
          </a:solidFill>
        </p:spPr>
        <p:txBody>
          <a:bodyPr wrap="square" rtlCol="0">
            <a:spAutoFit/>
          </a:bodyPr>
          <a:lstStyle/>
          <a:p>
            <a:pPr algn="r"/>
            <a:r>
              <a:rPr lang="en-US" sz="4000" b="1" dirty="0">
                <a:solidFill>
                  <a:schemeClr val="bg1"/>
                </a:solidFill>
                <a:latin typeface="Roboto Slab" pitchFamily="2" charset="0"/>
                <a:ea typeface="Roboto Slab" pitchFamily="2" charset="0"/>
              </a:rPr>
              <a:t>Our expectations</a:t>
            </a:r>
            <a:endParaRPr lang="en-GB" sz="4000" b="1" dirty="0">
              <a:solidFill>
                <a:schemeClr val="bg1"/>
              </a:solidFill>
              <a:latin typeface="Roboto Slab" pitchFamily="2" charset="0"/>
              <a:ea typeface="Roboto Slab" pitchFamily="2" charset="0"/>
            </a:endParaRPr>
          </a:p>
        </p:txBody>
      </p:sp>
      <p:sp>
        <p:nvSpPr>
          <p:cNvPr id="2" name="TextBox 1">
            <a:extLst>
              <a:ext uri="{FF2B5EF4-FFF2-40B4-BE49-F238E27FC236}">
                <a16:creationId xmlns:a16="http://schemas.microsoft.com/office/drawing/2014/main" id="{C22877A7-8278-491F-BD76-BECD96BBADA1}"/>
              </a:ext>
            </a:extLst>
          </p:cNvPr>
          <p:cNvSpPr txBox="1"/>
          <p:nvPr/>
        </p:nvSpPr>
        <p:spPr>
          <a:xfrm>
            <a:off x="8851037" y="954816"/>
            <a:ext cx="2924198" cy="707886"/>
          </a:xfrm>
          <a:prstGeom prst="rect">
            <a:avLst/>
          </a:prstGeom>
          <a:solidFill>
            <a:srgbClr val="00A06E"/>
          </a:solidFill>
        </p:spPr>
        <p:txBody>
          <a:bodyPr wrap="square" rtlCol="0">
            <a:spAutoFit/>
          </a:bodyPr>
          <a:lstStyle/>
          <a:p>
            <a:pPr algn="r"/>
            <a:r>
              <a:rPr lang="en-US" sz="4000" b="1" dirty="0">
                <a:solidFill>
                  <a:schemeClr val="bg1"/>
                </a:solidFill>
                <a:latin typeface="Roboto Slab" pitchFamily="2" charset="0"/>
                <a:ea typeface="Roboto Slab" pitchFamily="2" charset="0"/>
              </a:rPr>
              <a:t>of students</a:t>
            </a:r>
            <a:endParaRPr lang="en-GB" sz="4000" b="1" dirty="0">
              <a:solidFill>
                <a:schemeClr val="bg1"/>
              </a:solidFill>
              <a:latin typeface="Roboto Slab" pitchFamily="2" charset="0"/>
              <a:ea typeface="Roboto Slab" pitchFamily="2" charset="0"/>
            </a:endParaRPr>
          </a:p>
        </p:txBody>
      </p:sp>
      <p:pic>
        <p:nvPicPr>
          <p:cNvPr id="5" name="Graphic 4" descr="Checkmark">
            <a:extLst>
              <a:ext uri="{FF2B5EF4-FFF2-40B4-BE49-F238E27FC236}">
                <a16:creationId xmlns:a16="http://schemas.microsoft.com/office/drawing/2014/main" id="{81510857-5BE3-4D13-B7BC-71F18F6604C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48982" y="2352313"/>
            <a:ext cx="686725" cy="686725"/>
          </a:xfrm>
          <a:prstGeom prst="rect">
            <a:avLst/>
          </a:prstGeom>
        </p:spPr>
      </p:pic>
      <p:sp>
        <p:nvSpPr>
          <p:cNvPr id="6" name="Rectangle 5">
            <a:extLst>
              <a:ext uri="{FF2B5EF4-FFF2-40B4-BE49-F238E27FC236}">
                <a16:creationId xmlns:a16="http://schemas.microsoft.com/office/drawing/2014/main" id="{65F14B20-5D04-468B-8F09-D73CCA57D005}"/>
              </a:ext>
            </a:extLst>
          </p:cNvPr>
          <p:cNvSpPr/>
          <p:nvPr/>
        </p:nvSpPr>
        <p:spPr>
          <a:xfrm>
            <a:off x="1135707" y="2260814"/>
            <a:ext cx="10054605" cy="869725"/>
          </a:xfrm>
          <a:prstGeom prst="rect">
            <a:avLst/>
          </a:prstGeom>
        </p:spPr>
        <p:txBody>
          <a:bodyPr wrap="square" lIns="91440" tIns="45720" rIns="91440" bIns="45720" anchor="t">
            <a:spAutoFit/>
          </a:bodyPr>
          <a:lstStyle/>
          <a:p>
            <a:pPr>
              <a:lnSpc>
                <a:spcPct val="107000"/>
              </a:lnSpc>
              <a:spcAft>
                <a:spcPts val="800"/>
              </a:spcAft>
            </a:pPr>
            <a:r>
              <a:rPr lang="en-GB" sz="1400" b="1" dirty="0">
                <a:effectLst/>
                <a:latin typeface="Arial" panose="020B0604020202020204" pitchFamily="34" charset="0"/>
                <a:ea typeface="Calibri" panose="020F0502020204030204" pitchFamily="34" charset="0"/>
                <a:cs typeface="Times New Roman" panose="02020603050405020304" pitchFamily="18" charset="0"/>
              </a:rPr>
              <a:t>Fac</a:t>
            </a:r>
            <a:r>
              <a:rPr lang="en-GB" sz="1400" b="1" dirty="0">
                <a:latin typeface="Arial" panose="020B0604020202020204" pitchFamily="34" charset="0"/>
                <a:ea typeface="Calibri" panose="020F0502020204030204" pitchFamily="34" charset="0"/>
                <a:cs typeface="Times New Roman" panose="02020603050405020304" pitchFamily="18" charset="0"/>
              </a:rPr>
              <a:t>e coverings</a:t>
            </a:r>
          </a:p>
          <a:p>
            <a:pPr>
              <a:lnSpc>
                <a:spcPct val="107000"/>
              </a:lnSpc>
              <a:spcAft>
                <a:spcPts val="800"/>
              </a:spcAft>
            </a:pPr>
            <a:r>
              <a:rPr lang="en-GB" sz="1400" dirty="0">
                <a:latin typeface="Arial" panose="020B0604020202020204" pitchFamily="34" charset="0"/>
                <a:ea typeface="Calibri" panose="020F0502020204030204" pitchFamily="34" charset="0"/>
              </a:rPr>
              <a:t>Unless you are exempt, face coverings m</a:t>
            </a:r>
            <a:r>
              <a:rPr lang="en-GB" sz="1400" dirty="0">
                <a:effectLst/>
                <a:latin typeface="Arial" panose="020B0604020202020204" pitchFamily="34" charset="0"/>
                <a:ea typeface="Calibri" panose="020F0502020204030204" pitchFamily="34" charset="0"/>
              </a:rPr>
              <a:t>ust be worn on-campus in all shared indoor spaces and externally where a 2m distance cannot be maintained. You must also wear a face covering in class, unless you are exempt.</a:t>
            </a:r>
            <a:endParaRPr lang="en-GB" sz="1400" dirty="0">
              <a:latin typeface="Arial" panose="020B0604020202020204" pitchFamily="34" charset="0"/>
              <a:ea typeface="Calibri" panose="020F0502020204030204" pitchFamily="34" charset="0"/>
              <a:cs typeface="Times New Roman" panose="02020603050405020304" pitchFamily="18" charset="0"/>
            </a:endParaRPr>
          </a:p>
        </p:txBody>
      </p:sp>
      <p:pic>
        <p:nvPicPr>
          <p:cNvPr id="7" name="Graphic 6" descr="Checkmark">
            <a:extLst>
              <a:ext uri="{FF2B5EF4-FFF2-40B4-BE49-F238E27FC236}">
                <a16:creationId xmlns:a16="http://schemas.microsoft.com/office/drawing/2014/main" id="{73708FB3-7BCA-45B5-8DD8-0697EF89BDC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48982" y="3164698"/>
            <a:ext cx="686725" cy="686725"/>
          </a:xfrm>
          <a:prstGeom prst="rect">
            <a:avLst/>
          </a:prstGeom>
        </p:spPr>
      </p:pic>
      <p:sp>
        <p:nvSpPr>
          <p:cNvPr id="9" name="Rectangle 8">
            <a:extLst>
              <a:ext uri="{FF2B5EF4-FFF2-40B4-BE49-F238E27FC236}">
                <a16:creationId xmlns:a16="http://schemas.microsoft.com/office/drawing/2014/main" id="{0C4225B7-55D8-419A-B20C-0353B59DDB5A}"/>
              </a:ext>
            </a:extLst>
          </p:cNvPr>
          <p:cNvSpPr/>
          <p:nvPr/>
        </p:nvSpPr>
        <p:spPr>
          <a:xfrm>
            <a:off x="1135707" y="3188453"/>
            <a:ext cx="10054605" cy="869725"/>
          </a:xfrm>
          <a:prstGeom prst="rect">
            <a:avLst/>
          </a:prstGeom>
        </p:spPr>
        <p:txBody>
          <a:bodyPr wrap="square" lIns="91440" tIns="45720" rIns="91440" bIns="45720" anchor="t">
            <a:spAutoFit/>
          </a:bodyPr>
          <a:lstStyle/>
          <a:p>
            <a:pPr>
              <a:lnSpc>
                <a:spcPct val="107000"/>
              </a:lnSpc>
              <a:spcAft>
                <a:spcPts val="800"/>
              </a:spcAft>
            </a:pPr>
            <a:r>
              <a:rPr lang="en-GB" sz="1400" b="1" dirty="0">
                <a:latin typeface="Arial" panose="020B0604020202020204" pitchFamily="34" charset="0"/>
                <a:ea typeface="Calibri" panose="020F0502020204030204" pitchFamily="34" charset="0"/>
                <a:cs typeface="Times New Roman" panose="02020603050405020304" pitchFamily="18" charset="0"/>
              </a:rPr>
              <a:t>Physical</a:t>
            </a:r>
            <a:r>
              <a:rPr lang="en-GB" sz="1400" b="1" dirty="0">
                <a:effectLst/>
                <a:latin typeface="Arial" panose="020B0604020202020204" pitchFamily="34" charset="0"/>
                <a:ea typeface="Calibri" panose="020F0502020204030204" pitchFamily="34" charset="0"/>
                <a:cs typeface="Times New Roman" panose="02020603050405020304" pitchFamily="18" charset="0"/>
              </a:rPr>
              <a:t> distancing</a:t>
            </a:r>
            <a:endParaRPr lang="en-GB" sz="1400" b="1" dirty="0">
              <a:latin typeface="Arial" panose="020B0604020202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400" dirty="0">
                <a:latin typeface="Arial" panose="020B0604020202020204" pitchFamily="34" charset="0"/>
                <a:ea typeface="Calibri" panose="020F0502020204030204" pitchFamily="34" charset="0"/>
              </a:rPr>
              <a:t>The more people you socialise with, the higher the likelihood the virus can spread. </a:t>
            </a:r>
            <a:r>
              <a:rPr lang="en-GB" sz="1400" dirty="0">
                <a:effectLst/>
                <a:latin typeface="Arial" panose="020B0604020202020204" pitchFamily="34" charset="0"/>
                <a:ea typeface="Calibri" panose="020F0502020204030204" pitchFamily="34" charset="0"/>
              </a:rPr>
              <a:t>You should only socialise with up to six people at any one time indoors or outdoors. </a:t>
            </a:r>
            <a:endParaRPr lang="en-GB" sz="1400" dirty="0">
              <a:latin typeface="Arial" panose="020B0604020202020204" pitchFamily="34" charset="0"/>
              <a:ea typeface="Calibri" panose="020F0502020204030204" pitchFamily="34" charset="0"/>
              <a:cs typeface="Times New Roman" panose="02020603050405020304" pitchFamily="18" charset="0"/>
            </a:endParaRPr>
          </a:p>
        </p:txBody>
      </p:sp>
      <p:pic>
        <p:nvPicPr>
          <p:cNvPr id="13" name="Graphic 12" descr="Checkmark">
            <a:extLst>
              <a:ext uri="{FF2B5EF4-FFF2-40B4-BE49-F238E27FC236}">
                <a16:creationId xmlns:a16="http://schemas.microsoft.com/office/drawing/2014/main" id="{1B5EAD65-D718-40F0-B1AC-5719200CC51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48981" y="4045080"/>
            <a:ext cx="686725" cy="686725"/>
          </a:xfrm>
          <a:prstGeom prst="rect">
            <a:avLst/>
          </a:prstGeom>
        </p:spPr>
      </p:pic>
      <p:sp>
        <p:nvSpPr>
          <p:cNvPr id="14" name="Rectangle 13">
            <a:extLst>
              <a:ext uri="{FF2B5EF4-FFF2-40B4-BE49-F238E27FC236}">
                <a16:creationId xmlns:a16="http://schemas.microsoft.com/office/drawing/2014/main" id="{F0B7FDA7-7655-4BA3-A29D-1E5914E9EF7C}"/>
              </a:ext>
            </a:extLst>
          </p:cNvPr>
          <p:cNvSpPr/>
          <p:nvPr/>
        </p:nvSpPr>
        <p:spPr>
          <a:xfrm>
            <a:off x="1135706" y="4068835"/>
            <a:ext cx="10054605" cy="639214"/>
          </a:xfrm>
          <a:prstGeom prst="rect">
            <a:avLst/>
          </a:prstGeom>
        </p:spPr>
        <p:txBody>
          <a:bodyPr wrap="square" lIns="91440" tIns="45720" rIns="91440" bIns="45720" anchor="t">
            <a:spAutoFit/>
          </a:bodyPr>
          <a:lstStyle/>
          <a:p>
            <a:pPr>
              <a:lnSpc>
                <a:spcPct val="107000"/>
              </a:lnSpc>
              <a:spcAft>
                <a:spcPts val="800"/>
              </a:spcAft>
            </a:pPr>
            <a:r>
              <a:rPr lang="en-GB" sz="1400" b="1" dirty="0">
                <a:effectLst/>
                <a:latin typeface="Arial" panose="020B0604020202020204" pitchFamily="34" charset="0"/>
                <a:ea typeface="Calibri" panose="020F0502020204030204" pitchFamily="34" charset="0"/>
                <a:cs typeface="Times New Roman" panose="02020603050405020304" pitchFamily="18" charset="0"/>
              </a:rPr>
              <a:t>Hand washing</a:t>
            </a:r>
            <a:endParaRPr lang="en-GB" sz="1400" b="1" dirty="0">
              <a:latin typeface="Arial" panose="020B0604020202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400" dirty="0">
                <a:latin typeface="Arial" panose="020B0604020202020204" pitchFamily="34" charset="0"/>
                <a:ea typeface="Calibri" panose="020F0502020204030204" pitchFamily="34" charset="0"/>
              </a:rPr>
              <a:t>You should wash your hands regularly, including before and after leaving rooms and when eating </a:t>
            </a:r>
            <a:r>
              <a:rPr lang="en-US" sz="1400">
                <a:latin typeface="Arial" panose="020B0604020202020204" pitchFamily="34" charset="0"/>
                <a:ea typeface="Calibri" panose="020F0502020204030204" pitchFamily="34" charset="0"/>
              </a:rPr>
              <a:t>and drinking.</a:t>
            </a:r>
            <a:endParaRPr lang="en-GB" sz="1400" dirty="0">
              <a:latin typeface="Arial" panose="020B0604020202020204" pitchFamily="34" charset="0"/>
              <a:ea typeface="Calibri" panose="020F0502020204030204" pitchFamily="34" charset="0"/>
              <a:cs typeface="Times New Roman" panose="02020603050405020304" pitchFamily="18" charset="0"/>
            </a:endParaRPr>
          </a:p>
        </p:txBody>
      </p:sp>
      <p:pic>
        <p:nvPicPr>
          <p:cNvPr id="19" name="Graphic 18" descr="Checkmark">
            <a:extLst>
              <a:ext uri="{FF2B5EF4-FFF2-40B4-BE49-F238E27FC236}">
                <a16:creationId xmlns:a16="http://schemas.microsoft.com/office/drawing/2014/main" id="{EF002DA6-5AFF-4F61-885F-BE3457C0438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48981" y="4931636"/>
            <a:ext cx="686725" cy="686725"/>
          </a:xfrm>
          <a:prstGeom prst="rect">
            <a:avLst/>
          </a:prstGeom>
        </p:spPr>
      </p:pic>
      <p:sp>
        <p:nvSpPr>
          <p:cNvPr id="23" name="Rectangle 22">
            <a:extLst>
              <a:ext uri="{FF2B5EF4-FFF2-40B4-BE49-F238E27FC236}">
                <a16:creationId xmlns:a16="http://schemas.microsoft.com/office/drawing/2014/main" id="{8179D309-93DC-4EC1-8CEB-900975C4D0D9}"/>
              </a:ext>
            </a:extLst>
          </p:cNvPr>
          <p:cNvSpPr/>
          <p:nvPr/>
        </p:nvSpPr>
        <p:spPr>
          <a:xfrm>
            <a:off x="1135707" y="4840137"/>
            <a:ext cx="10054605" cy="869725"/>
          </a:xfrm>
          <a:prstGeom prst="rect">
            <a:avLst/>
          </a:prstGeom>
        </p:spPr>
        <p:txBody>
          <a:bodyPr wrap="square" lIns="91440" tIns="45720" rIns="91440" bIns="45720" anchor="t">
            <a:spAutoFit/>
          </a:bodyPr>
          <a:lstStyle/>
          <a:p>
            <a:pPr>
              <a:lnSpc>
                <a:spcPct val="107000"/>
              </a:lnSpc>
              <a:spcAft>
                <a:spcPts val="800"/>
              </a:spcAft>
            </a:pPr>
            <a:r>
              <a:rPr lang="en-GB" sz="1400" b="1" dirty="0">
                <a:effectLst/>
                <a:latin typeface="Arial" panose="020B0604020202020204" pitchFamily="34" charset="0"/>
                <a:ea typeface="Calibri" panose="020F0502020204030204" pitchFamily="34" charset="0"/>
                <a:cs typeface="Times New Roman" panose="02020603050405020304" pitchFamily="18" charset="0"/>
              </a:rPr>
              <a:t>Respecting others</a:t>
            </a:r>
            <a:endParaRPr lang="en-GB" sz="1400" b="1" dirty="0">
              <a:latin typeface="Arial" panose="020B0604020202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400" dirty="0">
                <a:latin typeface="Arial" panose="020B0604020202020204" pitchFamily="34" charset="0"/>
                <a:ea typeface="Calibri" panose="020F0502020204030204" pitchFamily="34" charset="0"/>
              </a:rPr>
              <a:t>Staff may ask you to do things in a slightly different way to what you may have been used to, so please follow their instructions and agree to the Shared Statement of Responsibility on the Student Portal.</a:t>
            </a:r>
            <a:endParaRPr lang="en-GB" sz="1400" dirty="0">
              <a:latin typeface="Arial" panose="020B0604020202020204" pitchFamily="34" charset="0"/>
              <a:ea typeface="Calibri" panose="020F0502020204030204" pitchFamily="34" charset="0"/>
              <a:cs typeface="Times New Roman" panose="02020603050405020304" pitchFamily="18" charset="0"/>
            </a:endParaRPr>
          </a:p>
        </p:txBody>
      </p:sp>
      <p:pic>
        <p:nvPicPr>
          <p:cNvPr id="29" name="Graphic 28" descr="Checkmark">
            <a:extLst>
              <a:ext uri="{FF2B5EF4-FFF2-40B4-BE49-F238E27FC236}">
                <a16:creationId xmlns:a16="http://schemas.microsoft.com/office/drawing/2014/main" id="{325AE476-BF74-48CF-91AD-599348892AE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48980" y="5770390"/>
            <a:ext cx="686725" cy="686725"/>
          </a:xfrm>
          <a:prstGeom prst="rect">
            <a:avLst/>
          </a:prstGeom>
        </p:spPr>
      </p:pic>
      <p:sp>
        <p:nvSpPr>
          <p:cNvPr id="31" name="Rectangle 30">
            <a:extLst>
              <a:ext uri="{FF2B5EF4-FFF2-40B4-BE49-F238E27FC236}">
                <a16:creationId xmlns:a16="http://schemas.microsoft.com/office/drawing/2014/main" id="{88AFC938-3760-4C50-B950-5B8223389CD5}"/>
              </a:ext>
            </a:extLst>
          </p:cNvPr>
          <p:cNvSpPr/>
          <p:nvPr/>
        </p:nvSpPr>
        <p:spPr>
          <a:xfrm>
            <a:off x="1135706" y="5794146"/>
            <a:ext cx="10054605" cy="639214"/>
          </a:xfrm>
          <a:prstGeom prst="rect">
            <a:avLst/>
          </a:prstGeom>
        </p:spPr>
        <p:txBody>
          <a:bodyPr wrap="square" lIns="91440" tIns="45720" rIns="91440" bIns="45720" anchor="t">
            <a:spAutoFit/>
          </a:bodyPr>
          <a:lstStyle/>
          <a:p>
            <a:pPr>
              <a:lnSpc>
                <a:spcPct val="107000"/>
              </a:lnSpc>
              <a:spcAft>
                <a:spcPts val="800"/>
              </a:spcAft>
            </a:pPr>
            <a:r>
              <a:rPr lang="en-GB" sz="1400" b="1" dirty="0">
                <a:effectLst/>
                <a:latin typeface="Arial" panose="020B0604020202020204" pitchFamily="34" charset="0"/>
                <a:ea typeface="Calibri" panose="020F0502020204030204" pitchFamily="34" charset="0"/>
                <a:cs typeface="Times New Roman" panose="02020603050405020304" pitchFamily="18" charset="0"/>
              </a:rPr>
              <a:t>Track and trace</a:t>
            </a:r>
            <a:endParaRPr lang="en-GB" sz="1400" b="1" dirty="0">
              <a:latin typeface="Arial" panose="020B0604020202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400" dirty="0">
                <a:latin typeface="Arial" panose="020B0604020202020204" pitchFamily="34" charset="0"/>
                <a:ea typeface="Calibri" panose="020F0502020204030204" pitchFamily="34" charset="0"/>
              </a:rPr>
              <a:t>Tap into all on-campus spaces where there is a card reader using your student I.D and pre-book onto events and activities. </a:t>
            </a:r>
            <a:endParaRPr lang="en-GB" sz="1400" dirty="0">
              <a:latin typeface="Arial" panose="020B060402020202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78828641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0C73CB2-01C1-4A9D-AF03-C4A9196E0E97}"/>
              </a:ext>
            </a:extLst>
          </p:cNvPr>
          <p:cNvSpPr txBox="1"/>
          <p:nvPr/>
        </p:nvSpPr>
        <p:spPr>
          <a:xfrm>
            <a:off x="6593747" y="152205"/>
            <a:ext cx="5181488" cy="707886"/>
          </a:xfrm>
          <a:prstGeom prst="rect">
            <a:avLst/>
          </a:prstGeom>
          <a:solidFill>
            <a:srgbClr val="00A06E"/>
          </a:solidFill>
        </p:spPr>
        <p:txBody>
          <a:bodyPr wrap="square" rtlCol="0">
            <a:spAutoFit/>
          </a:bodyPr>
          <a:lstStyle/>
          <a:p>
            <a:pPr algn="r"/>
            <a:r>
              <a:rPr lang="en-US" sz="4000" b="1" dirty="0">
                <a:solidFill>
                  <a:schemeClr val="bg1"/>
                </a:solidFill>
                <a:latin typeface="Roboto Slab" pitchFamily="2" charset="0"/>
                <a:ea typeface="Roboto Slab" pitchFamily="2" charset="0"/>
              </a:rPr>
              <a:t>Further information</a:t>
            </a:r>
            <a:endParaRPr lang="en-GB" sz="4000" b="1" dirty="0">
              <a:solidFill>
                <a:schemeClr val="bg1"/>
              </a:solidFill>
              <a:latin typeface="Roboto Slab" pitchFamily="2" charset="0"/>
              <a:ea typeface="Roboto Slab" pitchFamily="2" charset="0"/>
            </a:endParaRPr>
          </a:p>
        </p:txBody>
      </p:sp>
      <p:sp>
        <p:nvSpPr>
          <p:cNvPr id="7" name="Rectangle 6">
            <a:extLst>
              <a:ext uri="{FF2B5EF4-FFF2-40B4-BE49-F238E27FC236}">
                <a16:creationId xmlns:a16="http://schemas.microsoft.com/office/drawing/2014/main" id="{1298F463-CCAD-429B-A4EA-487E1C95D8AE}"/>
              </a:ext>
            </a:extLst>
          </p:cNvPr>
          <p:cNvSpPr/>
          <p:nvPr/>
        </p:nvSpPr>
        <p:spPr>
          <a:xfrm>
            <a:off x="805744" y="1757428"/>
            <a:ext cx="10580511" cy="3477875"/>
          </a:xfrm>
          <a:prstGeom prst="rect">
            <a:avLst/>
          </a:prstGeom>
        </p:spPr>
        <p:txBody>
          <a:bodyPr wrap="square" lIns="91440" tIns="45720" rIns="91440" bIns="45720" anchor="t">
            <a:spAutoFit/>
          </a:bodyPr>
          <a:lstStyle/>
          <a:p>
            <a:r>
              <a:rPr lang="en-US" sz="2000" b="1" dirty="0">
                <a:solidFill>
                  <a:schemeClr val="bg1"/>
                </a:solidFill>
                <a:latin typeface="Roboto Slab" pitchFamily="2" charset="0"/>
                <a:ea typeface="Roboto Slab" pitchFamily="2" charset="0"/>
              </a:rPr>
              <a:t>Check your symptoms</a:t>
            </a:r>
          </a:p>
          <a:p>
            <a:r>
              <a:rPr lang="en-US" sz="2000" dirty="0">
                <a:solidFill>
                  <a:schemeClr val="bg1"/>
                </a:solidFill>
                <a:latin typeface="Roboto Slab" pitchFamily="2" charset="0"/>
                <a:ea typeface="Roboto Slab" pitchFamily="2" charset="0"/>
              </a:rPr>
              <a:t>111.nhs.uk/covid-19/</a:t>
            </a:r>
          </a:p>
          <a:p>
            <a:endParaRPr lang="en-US" sz="2000" b="1" dirty="0">
              <a:solidFill>
                <a:schemeClr val="bg1"/>
              </a:solidFill>
              <a:latin typeface="Roboto Slab" pitchFamily="2" charset="0"/>
              <a:ea typeface="Roboto Slab" pitchFamily="2" charset="0"/>
            </a:endParaRPr>
          </a:p>
          <a:p>
            <a:r>
              <a:rPr lang="en-US" sz="2000" b="1" dirty="0">
                <a:solidFill>
                  <a:schemeClr val="bg1"/>
                </a:solidFill>
                <a:latin typeface="Roboto Slab" pitchFamily="2" charset="0"/>
                <a:ea typeface="Roboto Slab" pitchFamily="2" charset="0"/>
              </a:rPr>
              <a:t>UK Government</a:t>
            </a:r>
          </a:p>
          <a:p>
            <a:r>
              <a:rPr lang="en-US" sz="2000" dirty="0">
                <a:solidFill>
                  <a:schemeClr val="bg1"/>
                </a:solidFill>
                <a:latin typeface="Roboto Slab" pitchFamily="2" charset="0"/>
                <a:ea typeface="Roboto Slab" pitchFamily="2" charset="0"/>
              </a:rPr>
              <a:t>gov.uk/coronavirus</a:t>
            </a:r>
          </a:p>
          <a:p>
            <a:endParaRPr lang="en-US" sz="2000" dirty="0">
              <a:solidFill>
                <a:schemeClr val="bg1"/>
              </a:solidFill>
              <a:latin typeface="Roboto Slab" pitchFamily="2" charset="0"/>
              <a:ea typeface="Roboto Slab" pitchFamily="2" charset="0"/>
            </a:endParaRPr>
          </a:p>
          <a:p>
            <a:r>
              <a:rPr lang="en-US" sz="2000" b="1" dirty="0">
                <a:solidFill>
                  <a:schemeClr val="bg1"/>
                </a:solidFill>
                <a:latin typeface="Roboto Slab"/>
                <a:ea typeface="Roboto Slab" pitchFamily="2" charset="0"/>
              </a:rPr>
              <a:t>Roehampton</a:t>
            </a:r>
          </a:p>
          <a:p>
            <a:r>
              <a:rPr lang="en-US" sz="2000" dirty="0">
                <a:solidFill>
                  <a:schemeClr val="bg1"/>
                </a:solidFill>
                <a:latin typeface="Roboto Slab"/>
                <a:ea typeface="Roboto Slab" pitchFamily="2" charset="0"/>
              </a:rPr>
              <a:t>roehampton.ac.uk/coronavirus</a:t>
            </a:r>
          </a:p>
          <a:p>
            <a:endParaRPr lang="en-US" sz="2000" dirty="0">
              <a:solidFill>
                <a:schemeClr val="bg1"/>
              </a:solidFill>
              <a:latin typeface="Roboto Slab" pitchFamily="2" charset="0"/>
              <a:ea typeface="Roboto Slab" pitchFamily="2" charset="0"/>
            </a:endParaRPr>
          </a:p>
          <a:p>
            <a:r>
              <a:rPr lang="en-US" sz="2000" b="1" dirty="0">
                <a:solidFill>
                  <a:schemeClr val="bg1"/>
                </a:solidFill>
                <a:latin typeface="Roboto Slab" pitchFamily="2" charset="0"/>
                <a:ea typeface="Roboto Slab" pitchFamily="2" charset="0"/>
              </a:rPr>
              <a:t>For all other information</a:t>
            </a:r>
          </a:p>
          <a:p>
            <a:r>
              <a:rPr lang="en-US" sz="2000" dirty="0">
                <a:solidFill>
                  <a:schemeClr val="bg1"/>
                </a:solidFill>
                <a:latin typeface="Roboto Slab" pitchFamily="2" charset="0"/>
                <a:ea typeface="Roboto Slab" pitchFamily="2" charset="0"/>
              </a:rPr>
              <a:t>cvreports@roehampton.ac.uk</a:t>
            </a:r>
          </a:p>
        </p:txBody>
      </p:sp>
      <p:pic>
        <p:nvPicPr>
          <p:cNvPr id="9" name="Picture 2" descr="Schumer Letter Prompts TSA TikTok Ban - InsideHook">
            <a:extLst>
              <a:ext uri="{FF2B5EF4-FFF2-40B4-BE49-F238E27FC236}">
                <a16:creationId xmlns:a16="http://schemas.microsoft.com/office/drawing/2014/main" id="{600D5D2C-F7A3-4670-92F6-9240D67FA8FC}"/>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71317" y="2468925"/>
            <a:ext cx="1709632" cy="111195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A close up of a logo&#10;&#10;Description automatically generated">
            <a:extLst>
              <a:ext uri="{FF2B5EF4-FFF2-40B4-BE49-F238E27FC236}">
                <a16:creationId xmlns:a16="http://schemas.microsoft.com/office/drawing/2014/main" id="{F20A6E0F-608F-4358-93FD-2D71261CB213}"/>
              </a:ext>
            </a:extLst>
          </p:cNvPr>
          <p:cNvPicPr>
            <a:picLocks noChangeAspect="1"/>
          </p:cNvPicPr>
          <p:nvPr/>
        </p:nvPicPr>
        <p:blipFill>
          <a:blip r:embed="rId3"/>
          <a:stretch>
            <a:fillRect/>
          </a:stretch>
        </p:blipFill>
        <p:spPr>
          <a:xfrm>
            <a:off x="9323276" y="2468925"/>
            <a:ext cx="1111956" cy="1111956"/>
          </a:xfrm>
          <a:prstGeom prst="rect">
            <a:avLst/>
          </a:prstGeom>
        </p:spPr>
      </p:pic>
      <p:pic>
        <p:nvPicPr>
          <p:cNvPr id="13" name="Picture 12" descr="A close up of a logo&#10;&#10;Description automatically generated">
            <a:extLst>
              <a:ext uri="{FF2B5EF4-FFF2-40B4-BE49-F238E27FC236}">
                <a16:creationId xmlns:a16="http://schemas.microsoft.com/office/drawing/2014/main" id="{8BA46A42-102C-4A24-B58F-2107E7BFB9E6}"/>
              </a:ext>
            </a:extLst>
          </p:cNvPr>
          <p:cNvPicPr>
            <a:picLocks noChangeAspect="1"/>
          </p:cNvPicPr>
          <p:nvPr/>
        </p:nvPicPr>
        <p:blipFill>
          <a:blip r:embed="rId4"/>
          <a:stretch>
            <a:fillRect/>
          </a:stretch>
        </p:blipFill>
        <p:spPr>
          <a:xfrm>
            <a:off x="5882800" y="3366262"/>
            <a:ext cx="1637244" cy="1637244"/>
          </a:xfrm>
          <a:prstGeom prst="rect">
            <a:avLst/>
          </a:prstGeom>
        </p:spPr>
      </p:pic>
      <p:pic>
        <p:nvPicPr>
          <p:cNvPr id="15" name="Picture 14" descr="A close up of a sign&#10;&#10;Description automatically generated">
            <a:extLst>
              <a:ext uri="{FF2B5EF4-FFF2-40B4-BE49-F238E27FC236}">
                <a16:creationId xmlns:a16="http://schemas.microsoft.com/office/drawing/2014/main" id="{8C896F11-D5C0-47B1-A665-BCD4DD97D366}"/>
              </a:ext>
            </a:extLst>
          </p:cNvPr>
          <p:cNvPicPr>
            <a:picLocks noChangeAspect="1"/>
          </p:cNvPicPr>
          <p:nvPr/>
        </p:nvPicPr>
        <p:blipFill>
          <a:blip r:embed="rId5"/>
          <a:stretch>
            <a:fillRect/>
          </a:stretch>
        </p:blipFill>
        <p:spPr>
          <a:xfrm>
            <a:off x="8231551" y="3496366"/>
            <a:ext cx="1282185" cy="1282185"/>
          </a:xfrm>
          <a:prstGeom prst="rect">
            <a:avLst/>
          </a:prstGeom>
        </p:spPr>
      </p:pic>
      <p:pic>
        <p:nvPicPr>
          <p:cNvPr id="17" name="Picture 6" descr="f_logo_RGB-Hex-Blue_512">
            <a:extLst>
              <a:ext uri="{FF2B5EF4-FFF2-40B4-BE49-F238E27FC236}">
                <a16:creationId xmlns:a16="http://schemas.microsoft.com/office/drawing/2014/main" id="{3142B4E6-F6B1-4CFD-9084-4C914989E29C}"/>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413124" y="3697169"/>
            <a:ext cx="880533" cy="8805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0543380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714B46-72D2-4602-BD25-855527DC0EA3}"/>
              </a:ext>
            </a:extLst>
          </p:cNvPr>
          <p:cNvSpPr>
            <a:spLocks noGrp="1"/>
          </p:cNvSpPr>
          <p:nvPr>
            <p:ph type="title"/>
          </p:nvPr>
        </p:nvSpPr>
        <p:spPr>
          <a:xfrm>
            <a:off x="1154954" y="692932"/>
            <a:ext cx="8761413" cy="1039616"/>
          </a:xfrm>
        </p:spPr>
        <p:txBody>
          <a:bodyPr/>
          <a:lstStyle/>
          <a:p>
            <a:r>
              <a:rPr lang="en-GB" dirty="0"/>
              <a:t>All information can be found on Student Portal </a:t>
            </a:r>
          </a:p>
        </p:txBody>
      </p:sp>
      <p:pic>
        <p:nvPicPr>
          <p:cNvPr id="4" name="Picture 3">
            <a:extLst>
              <a:ext uri="{FF2B5EF4-FFF2-40B4-BE49-F238E27FC236}">
                <a16:creationId xmlns:a16="http://schemas.microsoft.com/office/drawing/2014/main" id="{558315F5-BF91-4411-BCE4-DC73FB8390CA}"/>
              </a:ext>
            </a:extLst>
          </p:cNvPr>
          <p:cNvPicPr>
            <a:picLocks noChangeAspect="1"/>
          </p:cNvPicPr>
          <p:nvPr/>
        </p:nvPicPr>
        <p:blipFill rotWithShape="1">
          <a:blip r:embed="rId2"/>
          <a:srcRect l="50782" t="11206" r="2994" b="12787"/>
          <a:stretch/>
        </p:blipFill>
        <p:spPr>
          <a:xfrm>
            <a:off x="1018017" y="1876142"/>
            <a:ext cx="9610533" cy="4884822"/>
          </a:xfrm>
          <a:prstGeom prst="rect">
            <a:avLst/>
          </a:prstGeom>
        </p:spPr>
      </p:pic>
      <p:cxnSp>
        <p:nvCxnSpPr>
          <p:cNvPr id="6" name="Straight Arrow Connector 5">
            <a:extLst>
              <a:ext uri="{FF2B5EF4-FFF2-40B4-BE49-F238E27FC236}">
                <a16:creationId xmlns:a16="http://schemas.microsoft.com/office/drawing/2014/main" id="{9733FD90-6750-44E2-B72E-DBC4F1319FC8}"/>
              </a:ext>
            </a:extLst>
          </p:cNvPr>
          <p:cNvCxnSpPr>
            <a:cxnSpLocks/>
          </p:cNvCxnSpPr>
          <p:nvPr/>
        </p:nvCxnSpPr>
        <p:spPr>
          <a:xfrm>
            <a:off x="282700" y="3505199"/>
            <a:ext cx="1280750" cy="330828"/>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286131365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937B86-D749-4880-A9B8-D5555EC73836}"/>
              </a:ext>
            </a:extLst>
          </p:cNvPr>
          <p:cNvSpPr>
            <a:spLocks noGrp="1"/>
          </p:cNvSpPr>
          <p:nvPr>
            <p:ph type="title"/>
          </p:nvPr>
        </p:nvSpPr>
        <p:spPr/>
        <p:txBody>
          <a:bodyPr/>
          <a:lstStyle/>
          <a:p>
            <a:r>
              <a:rPr lang="en-GB" dirty="0"/>
              <a:t>Basic </a:t>
            </a:r>
            <a:r>
              <a:rPr lang="en-GB" dirty="0" err="1"/>
              <a:t>Covid</a:t>
            </a:r>
            <a:r>
              <a:rPr lang="en-GB" dirty="0"/>
              <a:t> Safety </a:t>
            </a:r>
          </a:p>
        </p:txBody>
      </p:sp>
      <p:sp>
        <p:nvSpPr>
          <p:cNvPr id="3" name="Content Placeholder 2">
            <a:extLst>
              <a:ext uri="{FF2B5EF4-FFF2-40B4-BE49-F238E27FC236}">
                <a16:creationId xmlns:a16="http://schemas.microsoft.com/office/drawing/2014/main" id="{3742F293-5FA8-4DB4-9DF3-C50184EBC963}"/>
              </a:ext>
            </a:extLst>
          </p:cNvPr>
          <p:cNvSpPr>
            <a:spLocks noGrp="1"/>
          </p:cNvSpPr>
          <p:nvPr>
            <p:ph idx="1"/>
          </p:nvPr>
        </p:nvSpPr>
        <p:spPr/>
        <p:txBody>
          <a:bodyPr>
            <a:normAutofit/>
          </a:bodyPr>
          <a:lstStyle/>
          <a:p>
            <a:r>
              <a:rPr lang="en-GB" dirty="0"/>
              <a:t>You must follow all of the University and Government rules</a:t>
            </a:r>
          </a:p>
          <a:p>
            <a:r>
              <a:rPr lang="en-GB" dirty="0"/>
              <a:t>The rule of 6 (both indoors and outdoors) – But… Your flat is a ‘household’ (so a flat of 8 can be together)</a:t>
            </a:r>
          </a:p>
          <a:p>
            <a:r>
              <a:rPr lang="en-GB" dirty="0"/>
              <a:t>No parties, no mixing of different flats (households)</a:t>
            </a:r>
          </a:p>
          <a:p>
            <a:r>
              <a:rPr lang="en-GB" dirty="0"/>
              <a:t>No external visitors to a flat</a:t>
            </a:r>
          </a:p>
          <a:p>
            <a:r>
              <a:rPr lang="en-GB" dirty="0"/>
              <a:t>Remember, these rules are the same as the ones you follow at home – You would not be able to hold parties of different households at home either</a:t>
            </a:r>
          </a:p>
        </p:txBody>
      </p:sp>
    </p:spTree>
    <p:extLst>
      <p:ext uri="{BB962C8B-B14F-4D97-AF65-F5344CB8AC3E}">
        <p14:creationId xmlns:p14="http://schemas.microsoft.com/office/powerpoint/2010/main" val="160934955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022991" y="1834053"/>
            <a:ext cx="8068660" cy="4884016"/>
          </a:xfrm>
        </p:spPr>
      </p:pic>
      <p:sp>
        <p:nvSpPr>
          <p:cNvPr id="5" name="TextBox 4"/>
          <p:cNvSpPr txBox="1"/>
          <p:nvPr/>
        </p:nvSpPr>
        <p:spPr>
          <a:xfrm>
            <a:off x="4511153" y="806334"/>
            <a:ext cx="2892829" cy="646331"/>
          </a:xfrm>
          <a:prstGeom prst="rect">
            <a:avLst/>
          </a:prstGeom>
          <a:noFill/>
        </p:spPr>
        <p:txBody>
          <a:bodyPr wrap="square" rtlCol="0">
            <a:spAutoFit/>
          </a:bodyPr>
          <a:lstStyle/>
          <a:p>
            <a:r>
              <a:rPr lang="en-GB" sz="3600" b="1" dirty="0">
                <a:solidFill>
                  <a:schemeClr val="bg1"/>
                </a:solidFill>
              </a:rPr>
              <a:t>Community </a:t>
            </a:r>
          </a:p>
        </p:txBody>
      </p:sp>
    </p:spTree>
    <p:extLst>
      <p:ext uri="{BB962C8B-B14F-4D97-AF65-F5344CB8AC3E}">
        <p14:creationId xmlns:p14="http://schemas.microsoft.com/office/powerpoint/2010/main" val="15772299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8" name="Group 40">
            <a:extLst>
              <a:ext uri="{FF2B5EF4-FFF2-40B4-BE49-F238E27FC236}">
                <a16:creationId xmlns:a16="http://schemas.microsoft.com/office/drawing/2014/main" id="{6503EB0F-2257-4A3E-A73B-E1DE769B459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42" name="Rectangle 41">
              <a:extLst>
                <a:ext uri="{FF2B5EF4-FFF2-40B4-BE49-F238E27FC236}">
                  <a16:creationId xmlns:a16="http://schemas.microsoft.com/office/drawing/2014/main" id="{77012B2A-0D78-433A-8C68-8889D3DCDD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43" name="Freeform 5">
              <a:extLst>
                <a:ext uri="{FF2B5EF4-FFF2-40B4-BE49-F238E27FC236}">
                  <a16:creationId xmlns:a16="http://schemas.microsoft.com/office/drawing/2014/main" id="{119D0202-ED3F-47CC-90E9-4E963BCDAB9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39" name="Rectangle 44">
            <a:extLst>
              <a:ext uri="{FF2B5EF4-FFF2-40B4-BE49-F238E27FC236}">
                <a16:creationId xmlns:a16="http://schemas.microsoft.com/office/drawing/2014/main" id="{670D6F2B-93AF-47D6-9378-5E54BE0AC6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useBgFill="1">
        <p:nvSpPr>
          <p:cNvPr id="40" name="Rectangle 46">
            <a:extLst>
              <a:ext uri="{FF2B5EF4-FFF2-40B4-BE49-F238E27FC236}">
                <a16:creationId xmlns:a16="http://schemas.microsoft.com/office/drawing/2014/main" id="{56981798-4550-46DA-9172-4846E2FB66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D82EB7D3-3AD8-4ED1-9E1A-2906E14635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flipH="1">
            <a:off x="423335" y="404829"/>
            <a:ext cx="44788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61110" y="1241266"/>
            <a:ext cx="4089633" cy="3153753"/>
          </a:xfrm>
        </p:spPr>
        <p:txBody>
          <a:bodyPr vert="horz" lIns="91440" tIns="45720" rIns="91440" bIns="45720" rtlCol="0" anchor="b">
            <a:normAutofit/>
          </a:bodyPr>
          <a:lstStyle/>
          <a:p>
            <a:pPr>
              <a:lnSpc>
                <a:spcPct val="90000"/>
              </a:lnSpc>
            </a:pPr>
            <a:r>
              <a:rPr lang="en-US" sz="5400">
                <a:solidFill>
                  <a:schemeClr val="tx2"/>
                </a:solidFill>
              </a:rPr>
              <a:t>A unique area with beautiful views</a:t>
            </a:r>
          </a:p>
        </p:txBody>
      </p:sp>
      <p:sp>
        <p:nvSpPr>
          <p:cNvPr id="3" name="TextBox 2"/>
          <p:cNvSpPr txBox="1"/>
          <p:nvPr/>
        </p:nvSpPr>
        <p:spPr>
          <a:xfrm>
            <a:off x="561110" y="4591665"/>
            <a:ext cx="4089633" cy="1622322"/>
          </a:xfrm>
          <a:prstGeom prst="rect">
            <a:avLst/>
          </a:prstGeom>
        </p:spPr>
        <p:txBody>
          <a:bodyPr vert="horz" lIns="91440" tIns="45720" rIns="91440" bIns="45720" rtlCol="0" anchor="t">
            <a:normAutofit/>
          </a:bodyPr>
          <a:lstStyle/>
          <a:p>
            <a:pPr>
              <a:spcBef>
                <a:spcPts val="1000"/>
              </a:spcBef>
              <a:buClr>
                <a:schemeClr val="accent1"/>
              </a:buClr>
              <a:buSzPct val="80000"/>
            </a:pPr>
            <a:r>
              <a:rPr lang="en-US" cap="all">
                <a:solidFill>
                  <a:schemeClr val="accent1"/>
                </a:solidFill>
              </a:rPr>
              <a:t>Parkstead house was built in the 1760’s</a:t>
            </a:r>
          </a:p>
        </p:txBody>
      </p:sp>
      <p:pic>
        <p:nvPicPr>
          <p:cNvPr id="7" name="Picture 7" descr="A large stone statue in front of a building&#10;&#10;Description automatically generated">
            <a:extLst>
              <a:ext uri="{FF2B5EF4-FFF2-40B4-BE49-F238E27FC236}">
                <a16:creationId xmlns:a16="http://schemas.microsoft.com/office/drawing/2014/main" id="{5F6AFDCF-7FDC-40E5-B653-7077AE23039E}"/>
              </a:ext>
            </a:extLst>
          </p:cNvPr>
          <p:cNvPicPr>
            <a:picLocks noChangeAspect="1"/>
          </p:cNvPicPr>
          <p:nvPr/>
        </p:nvPicPr>
        <p:blipFill rotWithShape="1">
          <a:blip r:embed="rId3"/>
          <a:srcRect l="6670" r="10104" b="-1"/>
          <a:stretch/>
        </p:blipFill>
        <p:spPr>
          <a:xfrm>
            <a:off x="5120117" y="461681"/>
            <a:ext cx="6585549" cy="5934638"/>
          </a:xfrm>
          <a:custGeom>
            <a:avLst/>
            <a:gdLst/>
            <a:ahLst/>
            <a:cxnLst/>
            <a:rect l="l" t="t" r="r" b="b"/>
            <a:pathLst>
              <a:path w="6585549" h="5934638">
                <a:moveTo>
                  <a:pt x="225406" y="0"/>
                </a:moveTo>
                <a:lnTo>
                  <a:pt x="6585549" y="0"/>
                </a:lnTo>
                <a:lnTo>
                  <a:pt x="6585549" y="5934638"/>
                </a:lnTo>
                <a:lnTo>
                  <a:pt x="226600" y="5934638"/>
                </a:lnTo>
                <a:lnTo>
                  <a:pt x="214529" y="5856373"/>
                </a:lnTo>
                <a:lnTo>
                  <a:pt x="203238" y="5780097"/>
                </a:lnTo>
                <a:lnTo>
                  <a:pt x="191320" y="5689292"/>
                </a:lnTo>
                <a:lnTo>
                  <a:pt x="177049" y="5581536"/>
                </a:lnTo>
                <a:lnTo>
                  <a:pt x="161995" y="5462279"/>
                </a:lnTo>
                <a:lnTo>
                  <a:pt x="146156" y="5327888"/>
                </a:lnTo>
                <a:lnTo>
                  <a:pt x="129376" y="5181389"/>
                </a:lnTo>
                <a:lnTo>
                  <a:pt x="112596" y="5022177"/>
                </a:lnTo>
                <a:lnTo>
                  <a:pt x="95503" y="4852675"/>
                </a:lnTo>
                <a:lnTo>
                  <a:pt x="79664" y="4669854"/>
                </a:lnTo>
                <a:lnTo>
                  <a:pt x="64453" y="4478558"/>
                </a:lnTo>
                <a:lnTo>
                  <a:pt x="50652" y="4276365"/>
                </a:lnTo>
                <a:lnTo>
                  <a:pt x="37480" y="4065697"/>
                </a:lnTo>
                <a:lnTo>
                  <a:pt x="25091" y="3845949"/>
                </a:lnTo>
                <a:lnTo>
                  <a:pt x="20700" y="3733351"/>
                </a:lnTo>
                <a:lnTo>
                  <a:pt x="15838" y="3618331"/>
                </a:lnTo>
                <a:lnTo>
                  <a:pt x="11291" y="3501495"/>
                </a:lnTo>
                <a:lnTo>
                  <a:pt x="8311" y="3384054"/>
                </a:lnTo>
                <a:lnTo>
                  <a:pt x="5645" y="3264191"/>
                </a:lnTo>
                <a:lnTo>
                  <a:pt x="2822" y="3143118"/>
                </a:lnTo>
                <a:lnTo>
                  <a:pt x="941" y="3019623"/>
                </a:lnTo>
                <a:lnTo>
                  <a:pt x="941" y="2894918"/>
                </a:lnTo>
                <a:lnTo>
                  <a:pt x="0" y="2769001"/>
                </a:lnTo>
                <a:lnTo>
                  <a:pt x="941" y="2641874"/>
                </a:lnTo>
                <a:lnTo>
                  <a:pt x="2822" y="2512931"/>
                </a:lnTo>
                <a:lnTo>
                  <a:pt x="4547" y="2383988"/>
                </a:lnTo>
                <a:lnTo>
                  <a:pt x="8311" y="2253229"/>
                </a:lnTo>
                <a:lnTo>
                  <a:pt x="12232" y="2121259"/>
                </a:lnTo>
                <a:lnTo>
                  <a:pt x="16779" y="1989289"/>
                </a:lnTo>
                <a:lnTo>
                  <a:pt x="23209" y="1856108"/>
                </a:lnTo>
                <a:lnTo>
                  <a:pt x="30893" y="1721716"/>
                </a:lnTo>
                <a:lnTo>
                  <a:pt x="38264" y="1586720"/>
                </a:lnTo>
                <a:lnTo>
                  <a:pt x="47673" y="1451723"/>
                </a:lnTo>
                <a:lnTo>
                  <a:pt x="58964" y="1314910"/>
                </a:lnTo>
                <a:lnTo>
                  <a:pt x="70255" y="1179913"/>
                </a:lnTo>
                <a:lnTo>
                  <a:pt x="83271" y="1042495"/>
                </a:lnTo>
                <a:lnTo>
                  <a:pt x="97542" y="904471"/>
                </a:lnTo>
                <a:lnTo>
                  <a:pt x="112596" y="768263"/>
                </a:lnTo>
                <a:lnTo>
                  <a:pt x="130160" y="630240"/>
                </a:lnTo>
                <a:lnTo>
                  <a:pt x="148978" y="492821"/>
                </a:lnTo>
                <a:lnTo>
                  <a:pt x="167640" y="354798"/>
                </a:lnTo>
                <a:lnTo>
                  <a:pt x="189438" y="217380"/>
                </a:lnTo>
                <a:lnTo>
                  <a:pt x="211706" y="80567"/>
                </a:lnTo>
                <a:close/>
              </a:path>
            </a:pathLst>
          </a:custGeom>
        </p:spPr>
      </p:pic>
      <p:sp>
        <p:nvSpPr>
          <p:cNvPr id="51" name="Freeform 5">
            <a:extLst>
              <a:ext uri="{FF2B5EF4-FFF2-40B4-BE49-F238E27FC236}">
                <a16:creationId xmlns:a16="http://schemas.microsoft.com/office/drawing/2014/main" id="{2D529E20-662F-4915-ACD7-970C026FDB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5677511" flipH="1">
            <a:off x="3545327" y="190332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Tree>
    <p:extLst>
      <p:ext uri="{BB962C8B-B14F-4D97-AF65-F5344CB8AC3E}">
        <p14:creationId xmlns:p14="http://schemas.microsoft.com/office/powerpoint/2010/main" val="315423255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belonging</a:t>
            </a:r>
          </a:p>
        </p:txBody>
      </p:sp>
      <p:sp>
        <p:nvSpPr>
          <p:cNvPr id="3" name="Subtitle 2"/>
          <p:cNvSpPr>
            <a:spLocks noGrp="1"/>
          </p:cNvSpPr>
          <p:nvPr>
            <p:ph type="subTitle" idx="1"/>
          </p:nvPr>
        </p:nvSpPr>
        <p:spPr/>
        <p:txBody>
          <a:bodyPr/>
          <a:lstStyle/>
          <a:p>
            <a:r>
              <a:rPr lang="en-GB" dirty="0"/>
              <a:t>The building block of a community </a:t>
            </a:r>
          </a:p>
        </p:txBody>
      </p:sp>
    </p:spTree>
    <p:extLst>
      <p:ext uri="{BB962C8B-B14F-4D97-AF65-F5344CB8AC3E}">
        <p14:creationId xmlns:p14="http://schemas.microsoft.com/office/powerpoint/2010/main" val="349077543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Do you know How many communities are you part of?</a:t>
            </a: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543425" y="2286000"/>
            <a:ext cx="3594100" cy="3594100"/>
          </a:xfrm>
        </p:spPr>
      </p:pic>
    </p:spTree>
    <p:extLst>
      <p:ext uri="{BB962C8B-B14F-4D97-AF65-F5344CB8AC3E}">
        <p14:creationId xmlns:p14="http://schemas.microsoft.com/office/powerpoint/2010/main" val="55726598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Belonging- what does it mean ? </a:t>
            </a:r>
          </a:p>
        </p:txBody>
      </p:sp>
      <p:sp>
        <p:nvSpPr>
          <p:cNvPr id="3" name="Content Placeholder 2"/>
          <p:cNvSpPr>
            <a:spLocks noGrp="1"/>
          </p:cNvSpPr>
          <p:nvPr>
            <p:ph idx="1"/>
          </p:nvPr>
        </p:nvSpPr>
        <p:spPr/>
        <p:txBody>
          <a:bodyPr/>
          <a:lstStyle/>
          <a:p>
            <a:r>
              <a:rPr lang="en-GB" dirty="0"/>
              <a:t>What does belonging mean to you? </a:t>
            </a:r>
          </a:p>
          <a:p>
            <a:r>
              <a:rPr lang="en-GB" dirty="0"/>
              <a:t>What has made you feel like you belong somewhere or as part of a group? </a:t>
            </a:r>
          </a:p>
          <a:p>
            <a:r>
              <a:rPr lang="en-GB" dirty="0"/>
              <a:t>What has made you feel like you don’t belong? </a:t>
            </a:r>
          </a:p>
          <a:p>
            <a:endParaRPr lang="en-GB" dirty="0"/>
          </a:p>
        </p:txBody>
      </p:sp>
    </p:spTree>
    <p:extLst>
      <p:ext uri="{BB962C8B-B14F-4D97-AF65-F5344CB8AC3E}">
        <p14:creationId xmlns:p14="http://schemas.microsoft.com/office/powerpoint/2010/main" val="40170953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A little </a:t>
            </a:r>
            <a:r>
              <a:rPr lang="en-GB" dirty="0" err="1"/>
              <a:t>maori</a:t>
            </a:r>
            <a:r>
              <a:rPr lang="en-GB" dirty="0"/>
              <a:t> wisdom</a:t>
            </a:r>
          </a:p>
        </p:txBody>
      </p:sp>
      <p:pic>
        <p:nvPicPr>
          <p:cNvPr id="4" name="Content Placeholder 3"/>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1257300" y="2745581"/>
            <a:ext cx="4000500" cy="2250281"/>
          </a:xfrm>
        </p:spPr>
      </p:pic>
      <p:pic>
        <p:nvPicPr>
          <p:cNvPr id="10" name="Content Placeholder 9"/>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6624234" y="2461326"/>
            <a:ext cx="4000500" cy="4010026"/>
          </a:xfrm>
        </p:spPr>
      </p:pic>
    </p:spTree>
    <p:extLst>
      <p:ext uri="{BB962C8B-B14F-4D97-AF65-F5344CB8AC3E}">
        <p14:creationId xmlns:p14="http://schemas.microsoft.com/office/powerpoint/2010/main" val="425543091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Your circles of belonging here at Roehampton</a:t>
            </a:r>
          </a:p>
        </p:txBody>
      </p:sp>
      <p:sp>
        <p:nvSpPr>
          <p:cNvPr id="3" name="Content Placeholder 2"/>
          <p:cNvSpPr>
            <a:spLocks noGrp="1"/>
          </p:cNvSpPr>
          <p:nvPr>
            <p:ph idx="1"/>
          </p:nvPr>
        </p:nvSpPr>
        <p:spPr/>
        <p:txBody>
          <a:bodyPr>
            <a:normAutofit lnSpcReduction="10000"/>
          </a:bodyPr>
          <a:lstStyle/>
          <a:p>
            <a:r>
              <a:rPr lang="en-GB" dirty="0"/>
              <a:t>The University </a:t>
            </a:r>
          </a:p>
          <a:p>
            <a:r>
              <a:rPr lang="en-GB" dirty="0"/>
              <a:t>Your Academic Department </a:t>
            </a:r>
          </a:p>
          <a:p>
            <a:r>
              <a:rPr lang="en-GB" dirty="0"/>
              <a:t>Your course of study </a:t>
            </a:r>
          </a:p>
          <a:p>
            <a:r>
              <a:rPr lang="en-GB" dirty="0"/>
              <a:t>Your College</a:t>
            </a:r>
          </a:p>
          <a:p>
            <a:r>
              <a:rPr lang="en-GB" dirty="0"/>
              <a:t>Your Flat</a:t>
            </a:r>
          </a:p>
          <a:p>
            <a:r>
              <a:rPr lang="en-GB" dirty="0"/>
              <a:t>Your Sports team(s)</a:t>
            </a:r>
          </a:p>
          <a:p>
            <a:r>
              <a:rPr lang="en-GB" dirty="0"/>
              <a:t>Your Student Society(</a:t>
            </a:r>
            <a:r>
              <a:rPr lang="en-GB" dirty="0" err="1"/>
              <a:t>ies</a:t>
            </a:r>
            <a:r>
              <a:rPr lang="en-GB" dirty="0"/>
              <a:t>)</a:t>
            </a:r>
          </a:p>
          <a:p>
            <a:endParaRPr lang="en-GB" dirty="0"/>
          </a:p>
          <a:p>
            <a:r>
              <a:rPr lang="en-GB" dirty="0"/>
              <a:t>NAME 5 MORE! </a:t>
            </a:r>
          </a:p>
        </p:txBody>
      </p:sp>
    </p:spTree>
    <p:extLst>
      <p:ext uri="{BB962C8B-B14F-4D97-AF65-F5344CB8AC3E}">
        <p14:creationId xmlns:p14="http://schemas.microsoft.com/office/powerpoint/2010/main" val="14901741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Advantages of a sense of belonging?</a:t>
            </a:r>
          </a:p>
        </p:txBody>
      </p:sp>
      <p:sp>
        <p:nvSpPr>
          <p:cNvPr id="3" name="Content Placeholder 2"/>
          <p:cNvSpPr>
            <a:spLocks noGrp="1"/>
          </p:cNvSpPr>
          <p:nvPr>
            <p:ph idx="1"/>
          </p:nvPr>
        </p:nvSpPr>
        <p:spPr/>
        <p:txBody>
          <a:bodyPr/>
          <a:lstStyle/>
          <a:p>
            <a:r>
              <a:rPr lang="en-GB" dirty="0"/>
              <a:t>Support  “ I am not alone” </a:t>
            </a:r>
          </a:p>
          <a:p>
            <a:r>
              <a:rPr lang="en-GB" dirty="0"/>
              <a:t>Strength and Influence</a:t>
            </a:r>
          </a:p>
          <a:p>
            <a:r>
              <a:rPr lang="en-GB" dirty="0"/>
              <a:t>Innovation </a:t>
            </a:r>
          </a:p>
          <a:p>
            <a:r>
              <a:rPr lang="en-GB" dirty="0"/>
              <a:t>Reduced isolation and improved wellbeing </a:t>
            </a:r>
          </a:p>
          <a:p>
            <a:endParaRPr lang="en-GB" dirty="0"/>
          </a:p>
        </p:txBody>
      </p:sp>
    </p:spTree>
    <p:extLst>
      <p:ext uri="{BB962C8B-B14F-4D97-AF65-F5344CB8AC3E}">
        <p14:creationId xmlns:p14="http://schemas.microsoft.com/office/powerpoint/2010/main" val="48325807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CFE280-D589-40CF-98D4-972A38538EC0}"/>
              </a:ext>
            </a:extLst>
          </p:cNvPr>
          <p:cNvSpPr>
            <a:spLocks noGrp="1"/>
          </p:cNvSpPr>
          <p:nvPr>
            <p:ph type="title"/>
          </p:nvPr>
        </p:nvSpPr>
        <p:spPr>
          <a:xfrm>
            <a:off x="5735202" y="2344119"/>
            <a:ext cx="4865640" cy="1445003"/>
          </a:xfrm>
        </p:spPr>
        <p:txBody>
          <a:bodyPr/>
          <a:lstStyle/>
          <a:p>
            <a:r>
              <a:rPr lang="en-GB" dirty="0"/>
              <a:t>Thankyou for coming!</a:t>
            </a:r>
            <a:br>
              <a:rPr lang="en-GB" dirty="0"/>
            </a:br>
            <a:br>
              <a:rPr lang="en-GB" dirty="0"/>
            </a:br>
            <a:br>
              <a:rPr lang="en-GB" dirty="0"/>
            </a:br>
            <a:br>
              <a:rPr lang="en-GB" dirty="0"/>
            </a:br>
            <a:br>
              <a:rPr lang="en-GB" dirty="0"/>
            </a:br>
            <a:br>
              <a:rPr lang="en-GB" dirty="0"/>
            </a:br>
            <a:r>
              <a:rPr lang="en-GB" dirty="0"/>
              <a:t>      </a:t>
            </a:r>
            <a:r>
              <a:rPr lang="en-GB" b="1" dirty="0">
                <a:solidFill>
                  <a:schemeClr val="tx1"/>
                </a:solidFill>
              </a:rPr>
              <a:t>Any questions?</a:t>
            </a:r>
          </a:p>
        </p:txBody>
      </p:sp>
      <p:pic>
        <p:nvPicPr>
          <p:cNvPr id="4" name="Picture 3">
            <a:extLst>
              <a:ext uri="{FF2B5EF4-FFF2-40B4-BE49-F238E27FC236}">
                <a16:creationId xmlns:a16="http://schemas.microsoft.com/office/drawing/2014/main" id="{1C7893E8-8065-47B4-A4B3-BBE6E39A76ED}"/>
              </a:ext>
            </a:extLst>
          </p:cNvPr>
          <p:cNvPicPr>
            <a:picLocks noChangeAspect="1"/>
          </p:cNvPicPr>
          <p:nvPr/>
        </p:nvPicPr>
        <p:blipFill>
          <a:blip r:embed="rId2"/>
          <a:stretch>
            <a:fillRect/>
          </a:stretch>
        </p:blipFill>
        <p:spPr>
          <a:xfrm>
            <a:off x="897038" y="3066620"/>
            <a:ext cx="5198962" cy="2602120"/>
          </a:xfrm>
          <a:prstGeom prst="rect">
            <a:avLst/>
          </a:prstGeom>
        </p:spPr>
      </p:pic>
    </p:spTree>
    <p:extLst>
      <p:ext uri="{BB962C8B-B14F-4D97-AF65-F5344CB8AC3E}">
        <p14:creationId xmlns:p14="http://schemas.microsoft.com/office/powerpoint/2010/main" val="19593662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60C421-D7B4-4A87-9487-73653E0015CD}"/>
              </a:ext>
            </a:extLst>
          </p:cNvPr>
          <p:cNvSpPr>
            <a:spLocks noGrp="1"/>
          </p:cNvSpPr>
          <p:nvPr>
            <p:ph type="title"/>
          </p:nvPr>
        </p:nvSpPr>
        <p:spPr/>
        <p:txBody>
          <a:bodyPr/>
          <a:lstStyle/>
          <a:p>
            <a:r>
              <a:rPr lang="en-GB" dirty="0"/>
              <a:t>Our Facilities </a:t>
            </a:r>
          </a:p>
        </p:txBody>
      </p:sp>
      <p:sp>
        <p:nvSpPr>
          <p:cNvPr id="3" name="Content Placeholder 2">
            <a:extLst>
              <a:ext uri="{FF2B5EF4-FFF2-40B4-BE49-F238E27FC236}">
                <a16:creationId xmlns:a16="http://schemas.microsoft.com/office/drawing/2014/main" id="{50389804-E8E7-43A1-9525-C6994738315D}"/>
              </a:ext>
            </a:extLst>
          </p:cNvPr>
          <p:cNvSpPr>
            <a:spLocks noGrp="1"/>
          </p:cNvSpPr>
          <p:nvPr>
            <p:ph idx="1"/>
          </p:nvPr>
        </p:nvSpPr>
        <p:spPr>
          <a:xfrm>
            <a:off x="2534575" y="3429000"/>
            <a:ext cx="7507783" cy="1407026"/>
          </a:xfrm>
        </p:spPr>
        <p:txBody>
          <a:bodyPr>
            <a:normAutofit fontScale="92500"/>
          </a:bodyPr>
          <a:lstStyle/>
          <a:p>
            <a:r>
              <a:rPr lang="en-GB" sz="4400" dirty="0"/>
              <a:t>What does Whitelands College have to offer you? </a:t>
            </a:r>
          </a:p>
        </p:txBody>
      </p:sp>
    </p:spTree>
    <p:extLst>
      <p:ext uri="{BB962C8B-B14F-4D97-AF65-F5344CB8AC3E}">
        <p14:creationId xmlns:p14="http://schemas.microsoft.com/office/powerpoint/2010/main" val="32007731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26304" y="707660"/>
            <a:ext cx="6875142" cy="706964"/>
          </a:xfrm>
        </p:spPr>
        <p:txBody>
          <a:bodyPr/>
          <a:lstStyle/>
          <a:p>
            <a:r>
              <a:rPr lang="en-GB" dirty="0"/>
              <a:t>On Site 24hr computer suite </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33401" y="1568796"/>
            <a:ext cx="7568045" cy="5045363"/>
          </a:xfrm>
          <a:prstGeom prst="rect">
            <a:avLst/>
          </a:prstGeom>
        </p:spPr>
      </p:pic>
    </p:spTree>
    <p:extLst>
      <p:ext uri="{BB962C8B-B14F-4D97-AF65-F5344CB8AC3E}">
        <p14:creationId xmlns:p14="http://schemas.microsoft.com/office/powerpoint/2010/main" val="37793402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Comfortable on-site accommodation </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0699" y="2310456"/>
            <a:ext cx="5738032" cy="376951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20206" y="2310456"/>
            <a:ext cx="5566994" cy="3711329"/>
          </a:xfrm>
          <a:prstGeom prst="rect">
            <a:avLst/>
          </a:prstGeom>
        </p:spPr>
      </p:pic>
    </p:spTree>
    <p:extLst>
      <p:ext uri="{BB962C8B-B14F-4D97-AF65-F5344CB8AC3E}">
        <p14:creationId xmlns:p14="http://schemas.microsoft.com/office/powerpoint/2010/main" val="36021143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98896" y="732599"/>
            <a:ext cx="4489388" cy="706964"/>
          </a:xfrm>
        </p:spPr>
        <p:txBody>
          <a:bodyPr/>
          <a:lstStyle/>
          <a:p>
            <a:pPr algn="ctr"/>
            <a:r>
              <a:rPr lang="en-GB" dirty="0"/>
              <a:t>On-site student bar               (SETT)</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43199" y="1645148"/>
            <a:ext cx="6500553" cy="5015859"/>
          </a:xfrm>
          <a:prstGeom prst="rect">
            <a:avLst/>
          </a:prstGeom>
        </p:spPr>
      </p:pic>
    </p:spTree>
    <p:extLst>
      <p:ext uri="{BB962C8B-B14F-4D97-AF65-F5344CB8AC3E}">
        <p14:creationId xmlns:p14="http://schemas.microsoft.com/office/powerpoint/2010/main" val="3194157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92680" y="284211"/>
            <a:ext cx="6900949" cy="1325563"/>
          </a:xfrm>
        </p:spPr>
        <p:txBody>
          <a:bodyPr/>
          <a:lstStyle/>
          <a:p>
            <a:pPr algn="ctr"/>
            <a:r>
              <a:rPr lang="en-GB" dirty="0"/>
              <a:t>Annual May Day Celebration </a:t>
            </a:r>
            <a:br>
              <a:rPr lang="en-GB" dirty="0"/>
            </a:br>
            <a:r>
              <a:rPr lang="en-GB" dirty="0"/>
              <a:t>Est: 1881 </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18507" y="1609774"/>
            <a:ext cx="7657754" cy="4879782"/>
          </a:xfrm>
          <a:prstGeom prst="rect">
            <a:avLst/>
          </a:prstGeom>
        </p:spPr>
      </p:pic>
    </p:spTree>
    <p:extLst>
      <p:ext uri="{BB962C8B-B14F-4D97-AF65-F5344CB8AC3E}">
        <p14:creationId xmlns:p14="http://schemas.microsoft.com/office/powerpoint/2010/main" val="34193123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6131" y="1113904"/>
            <a:ext cx="3877888" cy="5170517"/>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29384" y="3074496"/>
            <a:ext cx="5705475" cy="3209925"/>
          </a:xfrm>
          <a:prstGeom prst="rect">
            <a:avLst/>
          </a:prstGeom>
        </p:spPr>
      </p:pic>
      <p:sp>
        <p:nvSpPr>
          <p:cNvPr id="2" name="TextBox 1"/>
          <p:cNvSpPr txBox="1"/>
          <p:nvPr/>
        </p:nvSpPr>
        <p:spPr>
          <a:xfrm>
            <a:off x="1354975" y="6350924"/>
            <a:ext cx="2061556" cy="369332"/>
          </a:xfrm>
          <a:prstGeom prst="rect">
            <a:avLst/>
          </a:prstGeom>
          <a:noFill/>
        </p:spPr>
        <p:txBody>
          <a:bodyPr wrap="square" rtlCol="0">
            <a:spAutoFit/>
          </a:bodyPr>
          <a:lstStyle/>
          <a:p>
            <a:r>
              <a:rPr lang="en-GB" dirty="0"/>
              <a:t>May-Day: 2019</a:t>
            </a:r>
          </a:p>
        </p:txBody>
      </p:sp>
    </p:spTree>
    <p:extLst>
      <p:ext uri="{BB962C8B-B14F-4D97-AF65-F5344CB8AC3E}">
        <p14:creationId xmlns:p14="http://schemas.microsoft.com/office/powerpoint/2010/main" val="4251088500"/>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Boardroom">
  <a:themeElements>
    <a:clrScheme name="Ion Boardroom">
      <a:dk1>
        <a:sysClr val="windowText" lastClr="000000"/>
      </a:dk1>
      <a:lt1>
        <a:sysClr val="window" lastClr="FFFFFF"/>
      </a:lt1>
      <a:dk2>
        <a:srgbClr val="3B3059"/>
      </a:dk2>
      <a:lt2>
        <a:srgbClr val="EBEBEB"/>
      </a:lt2>
      <a:accent1>
        <a:srgbClr val="B31166"/>
      </a:accent1>
      <a:accent2>
        <a:srgbClr val="E33D6F"/>
      </a:accent2>
      <a:accent3>
        <a:srgbClr val="E45F3C"/>
      </a:accent3>
      <a:accent4>
        <a:srgbClr val="E9943A"/>
      </a:accent4>
      <a:accent5>
        <a:srgbClr val="9B6BF2"/>
      </a:accent5>
      <a:accent6>
        <a:srgbClr val="D53DD0"/>
      </a:accent6>
      <a:hlink>
        <a:srgbClr val="8F8F8F"/>
      </a:hlink>
      <a:folHlink>
        <a:srgbClr val="A5A5A5"/>
      </a:folHlink>
    </a:clrScheme>
    <a:fontScheme name="Ion Boardroom">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Boardroom">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8000"/>
                <a:hueMod val="124000"/>
                <a:satMod val="148000"/>
                <a:lumMod val="124000"/>
              </a:schemeClr>
            </a:gs>
            <a:gs pos="100000">
              <a:schemeClr val="phClr">
                <a:shade val="76000"/>
                <a:hueMod val="89000"/>
                <a:satMod val="164000"/>
                <a:lumMod val="56000"/>
              </a:schemeClr>
            </a:gs>
          </a:gsLst>
          <a:path path="circle">
            <a:fillToRect l="45000" t="65000" r="125000" b="100000"/>
          </a:path>
        </a:gradFill>
        <a:blipFill rotWithShape="1">
          <a:blip xmlns:r="http://schemas.openxmlformats.org/officeDocument/2006/relationships" r:embed="rId1">
            <a:duotone>
              <a:schemeClr val="phClr">
                <a:shade val="69000"/>
                <a:hueMod val="91000"/>
                <a:satMod val="164000"/>
                <a:lumMod val="74000"/>
              </a:schemeClr>
              <a:schemeClr val="phClr">
                <a:hueMod val="124000"/>
                <a:satMod val="140000"/>
                <a:lumMod val="142000"/>
              </a:schemeClr>
            </a:duotone>
          </a:blip>
          <a:stretch/>
        </a:blipFill>
      </a:bgFillStyleLst>
    </a:fmtScheme>
  </a:themeElements>
  <a:objectDefaults/>
  <a:extraClrSchemeLst/>
  <a:extLst>
    <a:ext uri="{05A4C25C-085E-4340-85A3-A5531E510DB2}">
      <thm15:themeFamily xmlns:thm15="http://schemas.microsoft.com/office/thememl/2012/main" name="Ion Boardroom" id="{FC33163D-4339-46B1-8EED-24C834239D99}" vid="{B8502691-933B-45FE-8764-BA278511EF2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316</TotalTime>
  <Words>1306</Words>
  <Application>Microsoft Office PowerPoint</Application>
  <PresentationFormat>Widescreen</PresentationFormat>
  <Paragraphs>234</Paragraphs>
  <Slides>36</Slides>
  <Notes>4</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36</vt:i4>
      </vt:variant>
    </vt:vector>
  </HeadingPairs>
  <TitlesOfParts>
    <vt:vector size="43" baseType="lpstr">
      <vt:lpstr>Arial</vt:lpstr>
      <vt:lpstr>Calibri</vt:lpstr>
      <vt:lpstr>Century Gothic</vt:lpstr>
      <vt:lpstr>Roboto Slab</vt:lpstr>
      <vt:lpstr>Wingdings</vt:lpstr>
      <vt:lpstr>Wingdings 3</vt:lpstr>
      <vt:lpstr>Ion Boardroom</vt:lpstr>
      <vt:lpstr>Whitelands College Est: 1841 </vt:lpstr>
      <vt:lpstr>Todays Timetable </vt:lpstr>
      <vt:lpstr>A unique area with beautiful views</vt:lpstr>
      <vt:lpstr>Our Facilities </vt:lpstr>
      <vt:lpstr>On Site 24hr computer suite </vt:lpstr>
      <vt:lpstr>Comfortable on-site accommodation </vt:lpstr>
      <vt:lpstr>On-site student bar               (SETT)</vt:lpstr>
      <vt:lpstr>Annual May Day Celebration  Est: 1881 </vt:lpstr>
      <vt:lpstr>PowerPoint Presentation</vt:lpstr>
      <vt:lpstr>Merchandise </vt:lpstr>
      <vt:lpstr>Code of Conduct</vt:lpstr>
      <vt:lpstr>A students college support team </vt:lpstr>
      <vt:lpstr>Your Whitelands College Team </vt:lpstr>
      <vt:lpstr>Your Student Elected Officers</vt:lpstr>
      <vt:lpstr>24-hour security and on-site Warden</vt:lpstr>
      <vt:lpstr>Roehampton Students Union (RSU) </vt:lpstr>
      <vt:lpstr>PowerPoint Presentation</vt:lpstr>
      <vt:lpstr>College Handbook </vt:lpstr>
      <vt:lpstr>New one way System </vt:lpstr>
      <vt:lpstr>Parkstead one way system</vt:lpstr>
      <vt:lpstr>New Car Park Spaces</vt:lpstr>
      <vt:lpstr>PowerPoint Presentation</vt:lpstr>
      <vt:lpstr>PowerPoint Presentation</vt:lpstr>
      <vt:lpstr>PowerPoint Presentation</vt:lpstr>
      <vt:lpstr>PowerPoint Presentation</vt:lpstr>
      <vt:lpstr>PowerPoint Presentation</vt:lpstr>
      <vt:lpstr>All information can be found on Student Portal </vt:lpstr>
      <vt:lpstr>Basic Covid Safety </vt:lpstr>
      <vt:lpstr>PowerPoint Presentation</vt:lpstr>
      <vt:lpstr>belonging</vt:lpstr>
      <vt:lpstr>Do you know How many communities are you part of?</vt:lpstr>
      <vt:lpstr>Belonging- what does it mean ? </vt:lpstr>
      <vt:lpstr>A little maori wisdom</vt:lpstr>
      <vt:lpstr>Your circles of belonging here at Roehampton</vt:lpstr>
      <vt:lpstr>Advantages of a sense of belonging?</vt:lpstr>
      <vt:lpstr>Thankyou for coming!            Any 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Whitelands College Est: 1841</dc:title>
  <dc:creator>Steven Taggart</dc:creator>
  <cp:lastModifiedBy>Steven Taggart</cp:lastModifiedBy>
  <cp:revision>9</cp:revision>
  <dcterms:created xsi:type="dcterms:W3CDTF">2020-09-19T12:57:26Z</dcterms:created>
  <dcterms:modified xsi:type="dcterms:W3CDTF">2020-09-21T13:58:46Z</dcterms:modified>
</cp:coreProperties>
</file>