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4"/>
  </p:sldMasterIdLst>
  <p:notesMasterIdLst>
    <p:notesMasterId r:id="rId13"/>
  </p:notesMasterIdLst>
  <p:handoutMasterIdLst>
    <p:handoutMasterId r:id="rId14"/>
  </p:handoutMasterIdLst>
  <p:sldIdLst>
    <p:sldId id="256" r:id="rId5"/>
    <p:sldId id="293" r:id="rId6"/>
    <p:sldId id="294" r:id="rId7"/>
    <p:sldId id="295" r:id="rId8"/>
    <p:sldId id="299" r:id="rId9"/>
    <p:sldId id="296" r:id="rId10"/>
    <p:sldId id="300" r:id="rId11"/>
    <p:sldId id="289" r:id="rId12"/>
  </p:sldIdLst>
  <p:sldSz cx="9144000" cy="6858000" type="screen4x3"/>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8F7902-5A38-3F8B-BEDD-CFE3F46918DC}" v="337" dt="2020-08-27T11:42:53.8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5"/>
  </p:normalViewPr>
  <p:slideViewPr>
    <p:cSldViewPr snapToGrid="0" snapToObjects="1">
      <p:cViewPr varScale="1">
        <p:scale>
          <a:sx n="110" d="100"/>
          <a:sy n="110" d="100"/>
        </p:scale>
        <p:origin x="168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9213" y="0"/>
            <a:ext cx="2951162" cy="496888"/>
          </a:xfrm>
          <a:prstGeom prst="rect">
            <a:avLst/>
          </a:prstGeom>
        </p:spPr>
        <p:txBody>
          <a:bodyPr vert="horz" lIns="91440" tIns="45720" rIns="91440" bIns="45720" rtlCol="0"/>
          <a:lstStyle>
            <a:lvl1pPr algn="r">
              <a:defRPr sz="1200"/>
            </a:lvl1pPr>
          </a:lstStyle>
          <a:p>
            <a:fld id="{0B33DE9C-A7EF-44B1-9AC5-798572689A36}" type="datetimeFigureOut">
              <a:rPr lang="en-GB" smtClean="0"/>
              <a:t>28/08/2020</a:t>
            </a:fld>
            <a:endParaRPr lang="en-GB"/>
          </a:p>
        </p:txBody>
      </p:sp>
      <p:sp>
        <p:nvSpPr>
          <p:cNvPr id="4" name="Footer Placeholder 3"/>
          <p:cNvSpPr>
            <a:spLocks noGrp="1"/>
          </p:cNvSpPr>
          <p:nvPr>
            <p:ph type="ftr" sz="quarter" idx="2"/>
          </p:nvPr>
        </p:nvSpPr>
        <p:spPr>
          <a:xfrm>
            <a:off x="0" y="9444038"/>
            <a:ext cx="2951163"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9213" y="9444038"/>
            <a:ext cx="2951162" cy="496887"/>
          </a:xfrm>
          <a:prstGeom prst="rect">
            <a:avLst/>
          </a:prstGeom>
        </p:spPr>
        <p:txBody>
          <a:bodyPr vert="horz" lIns="91440" tIns="45720" rIns="91440" bIns="45720" rtlCol="0" anchor="b"/>
          <a:lstStyle>
            <a:lvl1pPr algn="r">
              <a:defRPr sz="1200"/>
            </a:lvl1pPr>
          </a:lstStyle>
          <a:p>
            <a:fld id="{EEC47529-AC09-4295-BD56-5C958591D380}" type="slidenum">
              <a:rPr lang="en-GB" smtClean="0"/>
              <a:t>‹#›</a:t>
            </a:fld>
            <a:endParaRPr lang="en-GB"/>
          </a:p>
        </p:txBody>
      </p:sp>
    </p:spTree>
    <p:extLst>
      <p:ext uri="{BB962C8B-B14F-4D97-AF65-F5344CB8AC3E}">
        <p14:creationId xmlns:p14="http://schemas.microsoft.com/office/powerpoint/2010/main" val="1593650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8536" y="0"/>
            <a:ext cx="2951851" cy="497126"/>
          </a:xfrm>
          <a:prstGeom prst="rect">
            <a:avLst/>
          </a:prstGeom>
        </p:spPr>
        <p:txBody>
          <a:bodyPr vert="horz" lIns="91440" tIns="45720" rIns="91440" bIns="45720" rtlCol="0"/>
          <a:lstStyle>
            <a:lvl1pPr algn="r">
              <a:defRPr sz="1200"/>
            </a:lvl1pPr>
          </a:lstStyle>
          <a:p>
            <a:fld id="{405CA245-2FDB-3346-9A57-9EF762E91D65}" type="datetimeFigureOut">
              <a:rPr lang="en-US" smtClean="0"/>
              <a:t>8/28/20</a:t>
            </a:fld>
            <a:endParaRPr lang="en-US"/>
          </a:p>
        </p:txBody>
      </p:sp>
      <p:sp>
        <p:nvSpPr>
          <p:cNvPr id="4" name="Slide Image Placeholder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197" y="4722694"/>
            <a:ext cx="5449570" cy="4474131"/>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8536" y="9443662"/>
            <a:ext cx="2951851" cy="497126"/>
          </a:xfrm>
          <a:prstGeom prst="rect">
            <a:avLst/>
          </a:prstGeom>
        </p:spPr>
        <p:txBody>
          <a:bodyPr vert="horz" lIns="91440" tIns="45720" rIns="91440" bIns="45720" rtlCol="0" anchor="b"/>
          <a:lstStyle>
            <a:lvl1pPr algn="r">
              <a:defRPr sz="1200"/>
            </a:lvl1pPr>
          </a:lstStyle>
          <a:p>
            <a:fld id="{B79AC2BE-C610-964F-B184-2548FB8FCE51}" type="slidenum">
              <a:rPr lang="en-US" smtClean="0"/>
              <a:t>‹#›</a:t>
            </a:fld>
            <a:endParaRPr lang="en-US"/>
          </a:p>
        </p:txBody>
      </p:sp>
    </p:spTree>
    <p:extLst>
      <p:ext uri="{BB962C8B-B14F-4D97-AF65-F5344CB8AC3E}">
        <p14:creationId xmlns:p14="http://schemas.microsoft.com/office/powerpoint/2010/main" val="42000503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solidFill>
                <a:prstClr val="black">
                  <a:tint val="75000"/>
                </a:prstClr>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40D2CA9-541A-485D-8C01-D3CC16B96058}" type="datetimeFigureOut">
              <a:rPr lang="en-GB" smtClean="0">
                <a:solidFill>
                  <a:prstClr val="black">
                    <a:tint val="75000"/>
                  </a:prstClr>
                </a:solidFill>
              </a:rPr>
              <a:pPr/>
              <a:t>28/08/2020</a:t>
            </a:fld>
            <a:endParaRPr lang="en-GB">
              <a:solidFill>
                <a:prstClr val="black">
                  <a:tint val="75000"/>
                </a:prstClr>
              </a:solidFill>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26C6CF8-2898-4BAB-AEE4-868E6CA511FF}" type="slidenum">
              <a:rPr lang="en-GB" smtClean="0">
                <a:solidFill>
                  <a:prstClr val="black">
                    <a:tint val="75000"/>
                  </a:prstClr>
                </a:solidFill>
              </a: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ampusdoctor.org.uk/roehampton/reg.html"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Sophie.Cutforth@Roehampton.ac.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360" y="5411759"/>
            <a:ext cx="6837680" cy="1095412"/>
          </a:xfrm>
        </p:spPr>
        <p:txBody>
          <a:bodyPr>
            <a:noAutofit/>
          </a:bodyPr>
          <a:lstStyle/>
          <a:p>
            <a:r>
              <a:rPr lang="en-US" sz="4000" b="1" dirty="0">
                <a:latin typeface="Arial" panose="020B0604020202020204" pitchFamily="34" charset="0"/>
                <a:cs typeface="Arial" panose="020B0604020202020204" pitchFamily="34" charset="0"/>
              </a:rPr>
              <a:t>Student Wellbeing Support</a:t>
            </a:r>
          </a:p>
        </p:txBody>
      </p:sp>
      <p:pic>
        <p:nvPicPr>
          <p:cNvPr id="2050" name="Picture 2" descr="http://roehampton.ac.uk/uploadedImages/Pages_Assets/Images/Courses/Humanities/Grove_House,_Roehampton_-_Diliff.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05989" y="1532708"/>
            <a:ext cx="7498079" cy="358305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8046" y="-460337"/>
            <a:ext cx="3273828" cy="1993045"/>
          </a:xfrm>
          <a:prstGeom prst="rect">
            <a:avLst/>
          </a:prstGeom>
        </p:spPr>
      </p:pic>
    </p:spTree>
    <p:extLst>
      <p:ext uri="{BB962C8B-B14F-4D97-AF65-F5344CB8AC3E}">
        <p14:creationId xmlns:p14="http://schemas.microsoft.com/office/powerpoint/2010/main" val="187235752"/>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Student Wellbeing OFFICERS</a:t>
            </a:r>
          </a:p>
        </p:txBody>
      </p:sp>
      <p:sp>
        <p:nvSpPr>
          <p:cNvPr id="3" name="Content Placeholder 2"/>
          <p:cNvSpPr>
            <a:spLocks noGrp="1"/>
          </p:cNvSpPr>
          <p:nvPr>
            <p:ph idx="1"/>
          </p:nvPr>
        </p:nvSpPr>
        <p:spPr/>
        <p:txBody>
          <a:bodyPr vert="horz" lIns="91440" tIns="45720" rIns="91440" bIns="45720" rtlCol="0" anchor="t">
            <a:normAutofit fontScale="70000" lnSpcReduction="20000"/>
          </a:bodyPr>
          <a:lstStyle/>
          <a:p>
            <a:pPr marL="0" indent="0"/>
            <a:r>
              <a:rPr lang="en-US" sz="2800" dirty="0">
                <a:latin typeface="Calibri" panose="020F0502020204030204" pitchFamily="34" charset="0"/>
              </a:rPr>
              <a:t>Student Wellbeing:</a:t>
            </a:r>
          </a:p>
          <a:p>
            <a:pPr marL="0" indent="0"/>
            <a:r>
              <a:rPr lang="en-US" sz="2800" dirty="0">
                <a:latin typeface="Calibri" panose="020F0502020204030204" pitchFamily="34" charset="0"/>
              </a:rPr>
              <a:t>We support students experiencing difficulties which may affect their studies e.g. bullying, complaints, drug &amp; alcohol problems, mental and physical health issues, and relationship issues. </a:t>
            </a:r>
          </a:p>
          <a:p>
            <a:pPr marL="457200" indent="-457200">
              <a:buFont typeface="Arial" panose="020B0604020202020204" pitchFamily="34" charset="0"/>
              <a:buChar char="•"/>
            </a:pPr>
            <a:r>
              <a:rPr lang="en-GB" sz="2800" dirty="0">
                <a:latin typeface="Calibri" panose="020F0502020204030204" pitchFamily="34" charset="0"/>
              </a:rPr>
              <a:t>Out of hours support / College Wardens</a:t>
            </a:r>
          </a:p>
          <a:p>
            <a:pPr marL="0" indent="0"/>
            <a:endParaRPr lang="en-US" sz="2800" dirty="0">
              <a:latin typeface="Calibri" panose="020F0502020204030204" pitchFamily="34" charset="0"/>
            </a:endParaRPr>
          </a:p>
          <a:p>
            <a:pPr marL="0" indent="0"/>
            <a:r>
              <a:rPr lang="en-GB" sz="2800" dirty="0">
                <a:latin typeface="Calibri" panose="020F0502020204030204" pitchFamily="34" charset="0"/>
              </a:rPr>
              <a:t>Student Wellbeing Officers (SWOs) in each College</a:t>
            </a:r>
          </a:p>
          <a:p>
            <a:pPr marL="1211580" lvl="5" indent="-457200">
              <a:buFont typeface="Arial" panose="020B0604020202020204" pitchFamily="34" charset="0"/>
              <a:buChar char="•"/>
            </a:pPr>
            <a:r>
              <a:rPr lang="en-GB" sz="2900" dirty="0">
                <a:latin typeface="Calibri" panose="020F0502020204030204" pitchFamily="34" charset="0"/>
              </a:rPr>
              <a:t>Digby Stuart: Emily Cookson</a:t>
            </a:r>
          </a:p>
          <a:p>
            <a:pPr marL="1211580" lvl="5" indent="-457200">
              <a:buFont typeface="Arial" panose="020B0604020202020204" pitchFamily="34" charset="0"/>
              <a:buChar char="•"/>
            </a:pPr>
            <a:r>
              <a:rPr lang="en-GB" sz="2900" dirty="0">
                <a:latin typeface="Calibri"/>
                <a:cs typeface="Calibri"/>
              </a:rPr>
              <a:t>Froebel: Nicola Hallam</a:t>
            </a:r>
            <a:endParaRPr lang="en-GB" sz="2900" dirty="0">
              <a:latin typeface="Calibri" panose="020F0502020204030204" pitchFamily="34" charset="0"/>
              <a:cs typeface="Calibri"/>
            </a:endParaRPr>
          </a:p>
          <a:p>
            <a:pPr marL="1211580" lvl="5" indent="-457200">
              <a:buFont typeface="Arial" panose="020B0604020202020204" pitchFamily="34" charset="0"/>
              <a:buChar char="•"/>
            </a:pPr>
            <a:r>
              <a:rPr lang="en-GB" sz="2900" dirty="0">
                <a:latin typeface="Calibri" panose="020F0502020204030204" pitchFamily="34" charset="0"/>
              </a:rPr>
              <a:t>Southlands: Jo Eskdale</a:t>
            </a:r>
          </a:p>
          <a:p>
            <a:pPr marL="1211580" lvl="5" indent="-457200">
              <a:buFont typeface="Arial" panose="020B0604020202020204" pitchFamily="34" charset="0"/>
              <a:buChar char="•"/>
            </a:pPr>
            <a:r>
              <a:rPr lang="en-GB" sz="2900" dirty="0" err="1">
                <a:latin typeface="Calibri"/>
                <a:cs typeface="Calibri"/>
              </a:rPr>
              <a:t>Whitelands</a:t>
            </a:r>
            <a:r>
              <a:rPr lang="en-GB" sz="2900" dirty="0">
                <a:latin typeface="Calibri"/>
                <a:cs typeface="Calibri"/>
              </a:rPr>
              <a:t>: Gloria Williamson </a:t>
            </a:r>
            <a:endParaRPr lang="en-GB" sz="2900" dirty="0">
              <a:latin typeface="Calibri" panose="020F0502020204030204" pitchFamily="34" charset="0"/>
              <a:cs typeface="Calibri"/>
            </a:endParaRPr>
          </a:p>
          <a:p>
            <a:endParaRPr lang="en-GB" dirty="0"/>
          </a:p>
        </p:txBody>
      </p:sp>
      <p:sp>
        <p:nvSpPr>
          <p:cNvPr id="4" name="TextBox 3"/>
          <p:cNvSpPr txBox="1"/>
          <p:nvPr/>
        </p:nvSpPr>
        <p:spPr>
          <a:xfrm>
            <a:off x="1448526" y="5252339"/>
            <a:ext cx="6695440" cy="1384995"/>
          </a:xfrm>
          <a:prstGeom prst="rect">
            <a:avLst/>
          </a:prstGeom>
          <a:noFill/>
        </p:spPr>
        <p:txBody>
          <a:bodyPr wrap="square" lIns="91440" tIns="45720" rIns="91440" bIns="45720" rtlCol="0" anchor="t">
            <a:spAutoFit/>
          </a:bodyPr>
          <a:lstStyle/>
          <a:p>
            <a:pPr algn="ctr"/>
            <a:r>
              <a:rPr lang="en-GB" sz="2800" dirty="0"/>
              <a:t>Wellbeing Drop-ins </a:t>
            </a:r>
          </a:p>
          <a:p>
            <a:pPr algn="ctr"/>
            <a:r>
              <a:rPr lang="en-GB" sz="2800" dirty="0"/>
              <a:t>DAILY 1-2pm</a:t>
            </a:r>
          </a:p>
          <a:p>
            <a:pPr algn="ctr"/>
            <a:r>
              <a:rPr lang="en-GB" sz="2800" b="1" dirty="0"/>
              <a:t>ON ZOOM</a:t>
            </a:r>
          </a:p>
        </p:txBody>
      </p:sp>
      <p:pic>
        <p:nvPicPr>
          <p:cNvPr id="2050" name="Picture 2" descr="Image result for wellbei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728284" y="3365137"/>
            <a:ext cx="2989721" cy="1686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159896"/>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MENTAL HEALTH ADVISOR</a:t>
            </a:r>
          </a:p>
        </p:txBody>
      </p:sp>
      <p:sp>
        <p:nvSpPr>
          <p:cNvPr id="3" name="Content Placeholder 2"/>
          <p:cNvSpPr>
            <a:spLocks noGrp="1"/>
          </p:cNvSpPr>
          <p:nvPr>
            <p:ph idx="1"/>
          </p:nvPr>
        </p:nvSpPr>
        <p:spPr/>
        <p:txBody>
          <a:bodyPr>
            <a:normAutofit/>
          </a:bodyPr>
          <a:lstStyle/>
          <a:p>
            <a:pPr marL="0" indent="0"/>
            <a:r>
              <a:rPr lang="en-US" sz="1800" dirty="0">
                <a:latin typeface="Calibri" panose="020F0502020204030204" pitchFamily="34" charset="0"/>
              </a:rPr>
              <a:t>Mental Health:</a:t>
            </a:r>
          </a:p>
          <a:p>
            <a:pPr marL="0" indent="0"/>
            <a:r>
              <a:rPr lang="en-US" sz="1800" dirty="0">
                <a:latin typeface="Calibri" panose="020F0502020204030204" pitchFamily="34" charset="0"/>
              </a:rPr>
              <a:t>We support students </a:t>
            </a:r>
            <a:r>
              <a:rPr lang="en-GB" sz="1800" dirty="0">
                <a:latin typeface="Calibri" panose="020F0502020204030204" pitchFamily="34" charset="0"/>
              </a:rPr>
              <a:t>who may have a mental health difficulty and are finding it difficult to cope. We can help you learn more about your diagnosis if you have been recently diagnosed or help you with strategies to be able to manage your mental health more effectively.</a:t>
            </a:r>
          </a:p>
          <a:p>
            <a:pPr marL="0" indent="0"/>
            <a:endParaRPr lang="en-GB" sz="1800" dirty="0">
              <a:latin typeface="Calibri" panose="020F0502020204030204" pitchFamily="34" charset="0"/>
            </a:endParaRPr>
          </a:p>
        </p:txBody>
      </p:sp>
      <p:pic>
        <p:nvPicPr>
          <p:cNvPr id="1026" name="Picture 2" descr="Image result for mental health"/>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83430" y="3480189"/>
            <a:ext cx="4162799" cy="2773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354649"/>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72" y="1205131"/>
            <a:ext cx="4650377" cy="3579849"/>
          </a:xfrm>
        </p:spPr>
        <p:txBody>
          <a:bodyPr>
            <a:normAutofit/>
          </a:bodyPr>
          <a:lstStyle/>
          <a:p>
            <a:pPr marL="0" indent="0"/>
            <a:r>
              <a:rPr lang="en-US" sz="2800" dirty="0"/>
              <a:t>Counselling:</a:t>
            </a:r>
          </a:p>
          <a:p>
            <a:pPr marL="457200" indent="-457200">
              <a:buFont typeface="Arial" panose="020B0604020202020204" pitchFamily="34" charset="0"/>
              <a:buChar char="•"/>
            </a:pPr>
            <a:r>
              <a:rPr lang="en-US" sz="2400" dirty="0"/>
              <a:t>We offer counselling on a short-term basis </a:t>
            </a:r>
          </a:p>
          <a:p>
            <a:pPr marL="457200" indent="-457200">
              <a:buFont typeface="Arial" panose="020B0604020202020204" pitchFamily="34" charset="0"/>
              <a:buChar char="•"/>
            </a:pPr>
            <a:r>
              <a:rPr lang="en-US" sz="2400" dirty="0"/>
              <a:t>Brief, solution focused therapy</a:t>
            </a:r>
          </a:p>
          <a:p>
            <a:pPr marL="457200" indent="-457200">
              <a:buFont typeface="Arial" panose="020B0604020202020204" pitchFamily="34" charset="0"/>
              <a:buChar char="•"/>
            </a:pPr>
            <a:r>
              <a:rPr lang="en-US" sz="2400" dirty="0"/>
              <a:t>Signposting and referrals to external support services</a:t>
            </a:r>
          </a:p>
          <a:p>
            <a:endParaRPr lang="en-GB" dirty="0"/>
          </a:p>
        </p:txBody>
      </p:sp>
      <p:pic>
        <p:nvPicPr>
          <p:cNvPr id="3074" name="Picture 2" descr="Image result for counseli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47881" y="1301981"/>
            <a:ext cx="3299731" cy="2554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080856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7328" y="-1"/>
            <a:ext cx="2860767" cy="2860767"/>
          </a:xfrm>
          <a:prstGeom prst="rect">
            <a:avLst/>
          </a:prstGeom>
        </p:spPr>
      </p:pic>
      <p:sp>
        <p:nvSpPr>
          <p:cNvPr id="2" name="Title 1"/>
          <p:cNvSpPr>
            <a:spLocks noGrp="1"/>
          </p:cNvSpPr>
          <p:nvPr>
            <p:ph type="title"/>
          </p:nvPr>
        </p:nvSpPr>
        <p:spPr>
          <a:xfrm>
            <a:off x="1623060" y="424543"/>
            <a:ext cx="7520940" cy="548640"/>
          </a:xfrm>
        </p:spPr>
        <p:txBody>
          <a:bodyPr/>
          <a:lstStyle/>
          <a:p>
            <a:r>
              <a:rPr lang="en-GB" dirty="0"/>
              <a:t>Student Medical Centre </a:t>
            </a:r>
          </a:p>
        </p:txBody>
      </p:sp>
      <p:sp>
        <p:nvSpPr>
          <p:cNvPr id="3" name="Content Placeholder 2"/>
          <p:cNvSpPr>
            <a:spLocks noGrp="1"/>
          </p:cNvSpPr>
          <p:nvPr>
            <p:ph idx="1"/>
          </p:nvPr>
        </p:nvSpPr>
        <p:spPr>
          <a:xfrm>
            <a:off x="378823" y="1397726"/>
            <a:ext cx="6426926" cy="3261912"/>
          </a:xfrm>
        </p:spPr>
        <p:txBody>
          <a:bodyPr>
            <a:normAutofit/>
          </a:bodyPr>
          <a:lstStyle/>
          <a:p>
            <a:r>
              <a:rPr lang="en-GB" sz="2000" dirty="0"/>
              <a:t>If you live on campus or in Wandsworth you can register with the student medical centre. We strongly encourage ALL </a:t>
            </a:r>
            <a:r>
              <a:rPr lang="en-GB" sz="2000"/>
              <a:t>students living on campus to do so.</a:t>
            </a:r>
            <a:endParaRPr lang="en-GB" sz="2000" dirty="0"/>
          </a:p>
          <a:p>
            <a:endParaRPr lang="en-GB" sz="2000" dirty="0"/>
          </a:p>
          <a:p>
            <a:r>
              <a:rPr lang="en-GB" sz="2000" dirty="0"/>
              <a:t>You must fill out our </a:t>
            </a:r>
            <a:r>
              <a:rPr lang="en-GB" sz="2000" dirty="0">
                <a:hlinkClick r:id="rId3"/>
              </a:rPr>
              <a:t>online registration form</a:t>
            </a:r>
            <a:r>
              <a:rPr lang="en-GB" sz="2000" dirty="0"/>
              <a:t>. This can be found at </a:t>
            </a:r>
            <a:r>
              <a:rPr lang="en-GB" sz="2000" dirty="0">
                <a:hlinkClick r:id="rId3"/>
              </a:rPr>
              <a:t>www.campusdoctor.org.uk/roehampton/reg.html</a:t>
            </a:r>
            <a:r>
              <a:rPr lang="en-GB" sz="2000" dirty="0"/>
              <a:t> on the Student Portal</a:t>
            </a:r>
          </a:p>
          <a:p>
            <a:endParaRPr lang="en-GB" dirty="0"/>
          </a:p>
        </p:txBody>
      </p:sp>
    </p:spTree>
    <p:extLst>
      <p:ext uri="{BB962C8B-B14F-4D97-AF65-F5344CB8AC3E}">
        <p14:creationId xmlns:p14="http://schemas.microsoft.com/office/powerpoint/2010/main" val="4173042801"/>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3" y="182880"/>
            <a:ext cx="7520940" cy="548640"/>
          </a:xfrm>
        </p:spPr>
        <p:txBody>
          <a:bodyPr/>
          <a:lstStyle/>
          <a:p>
            <a:r>
              <a:rPr lang="en-GB" dirty="0"/>
              <a:t>What to look out for…</a:t>
            </a:r>
          </a:p>
        </p:txBody>
      </p:sp>
      <p:sp>
        <p:nvSpPr>
          <p:cNvPr id="3" name="Content Placeholder 2"/>
          <p:cNvSpPr>
            <a:spLocks noGrp="1"/>
          </p:cNvSpPr>
          <p:nvPr>
            <p:ph idx="1"/>
          </p:nvPr>
        </p:nvSpPr>
        <p:spPr>
          <a:xfrm>
            <a:off x="155122" y="914400"/>
            <a:ext cx="8856616" cy="5943600"/>
          </a:xfrm>
        </p:spPr>
        <p:txBody>
          <a:bodyPr vert="horz" lIns="91440" tIns="45720" rIns="91440" bIns="45720" rtlCol="0" anchor="t">
            <a:normAutofit/>
          </a:bodyPr>
          <a:lstStyle/>
          <a:p>
            <a:pPr>
              <a:buFont typeface="Arial" panose="020B0604020202020204" pitchFamily="34" charset="0"/>
              <a:buChar char="•"/>
            </a:pPr>
            <a:r>
              <a:rPr lang="en-GB" sz="3000" dirty="0" err="1"/>
              <a:t>RoeWellbeing</a:t>
            </a:r>
            <a:r>
              <a:rPr lang="en-GB" sz="3000" dirty="0"/>
              <a:t> App – download for FREE – tons of resources including podcasts, goal setting, mindfulness exercises, money management tool</a:t>
            </a:r>
            <a:endParaRPr lang="en-US" dirty="0"/>
          </a:p>
          <a:p>
            <a:pPr>
              <a:buFont typeface="Arial" panose="020B0604020202020204" pitchFamily="34" charset="0"/>
              <a:buChar char="•"/>
            </a:pPr>
            <a:r>
              <a:rPr lang="en-GB" sz="3000" dirty="0"/>
              <a:t>Weekly Wellbeing Thursday activities at 1pm</a:t>
            </a:r>
          </a:p>
          <a:p>
            <a:pPr marL="630555" lvl="3" indent="-164465">
              <a:buFont typeface="Arial" panose="020B0604020202020204" pitchFamily="34" charset="0"/>
              <a:buChar char="•"/>
            </a:pPr>
            <a:r>
              <a:rPr lang="en-GB" sz="3000" dirty="0"/>
              <a:t>Mindfulness</a:t>
            </a:r>
          </a:p>
          <a:p>
            <a:pPr marL="630555" lvl="3" indent="-164465">
              <a:buFont typeface="Arial" panose="020B0604020202020204" pitchFamily="34" charset="0"/>
              <a:buChar char="•"/>
            </a:pPr>
            <a:r>
              <a:rPr lang="en-GB" sz="3000" dirty="0"/>
              <a:t>Meditation</a:t>
            </a:r>
          </a:p>
          <a:p>
            <a:pPr marL="466090" lvl="3" indent="0">
              <a:buNone/>
            </a:pPr>
            <a:endParaRPr lang="en-GB" sz="2000" dirty="0"/>
          </a:p>
          <a:p>
            <a:pPr marL="466090" lvl="3" indent="0">
              <a:buNone/>
            </a:pPr>
            <a:endParaRPr lang="en-GB" sz="2000" dirty="0"/>
          </a:p>
          <a:p>
            <a:pPr marL="630555" lvl="3" indent="-164465">
              <a:buFont typeface="Arial" panose="020B0604020202020204" pitchFamily="34" charset="0"/>
              <a:buChar char="•"/>
            </a:pPr>
            <a:endParaRPr lang="en-GB" sz="2000" dirty="0"/>
          </a:p>
          <a:p>
            <a:pPr marL="630555" lvl="3" indent="-164465">
              <a:buFont typeface="Arial" panose="020B0604020202020204" pitchFamily="34" charset="0"/>
              <a:buChar char="•"/>
            </a:pPr>
            <a:endParaRPr lang="en-GB" sz="2000" dirty="0"/>
          </a:p>
          <a:p>
            <a:pPr marL="466090" lvl="3" indent="0">
              <a:buNone/>
            </a:pPr>
            <a:r>
              <a:rPr lang="en-GB" sz="4800" b="1" dirty="0"/>
              <a:t>CHECK OUT @roesupport on </a:t>
            </a:r>
            <a:r>
              <a:rPr lang="en-GB" sz="4800" b="1" dirty="0" err="1"/>
              <a:t>instagram</a:t>
            </a:r>
            <a:r>
              <a:rPr lang="en-GB" sz="4800" b="1" dirty="0"/>
              <a:t>!!!!</a:t>
            </a:r>
          </a:p>
          <a:p>
            <a:pPr marL="630555" lvl="3" indent="-164465">
              <a:buFont typeface="Arial" panose="020B0604020202020204" pitchFamily="34" charset="0"/>
              <a:buChar char="•"/>
            </a:pPr>
            <a:endParaRPr lang="en-GB" sz="2000" dirty="0"/>
          </a:p>
          <a:p>
            <a:pPr marL="630555" lvl="3" indent="-164465">
              <a:buFont typeface="Arial" panose="020B0604020202020204" pitchFamily="34" charset="0"/>
              <a:buChar char="•"/>
            </a:pPr>
            <a:endParaRPr lang="en-GB" sz="2000" dirty="0"/>
          </a:p>
          <a:p>
            <a:pPr marL="630555" lvl="3" indent="-164465">
              <a:buFont typeface="Arial" panose="020B0604020202020204" pitchFamily="34" charset="0"/>
              <a:buChar char="•"/>
            </a:pPr>
            <a:endParaRPr lang="en-GB" sz="2000" dirty="0"/>
          </a:p>
        </p:txBody>
      </p:sp>
    </p:spTree>
    <p:extLst>
      <p:ext uri="{BB962C8B-B14F-4D97-AF65-F5344CB8AC3E}">
        <p14:creationId xmlns:p14="http://schemas.microsoft.com/office/powerpoint/2010/main" val="316812559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18011" y="1556792"/>
            <a:ext cx="7970413" cy="3108543"/>
          </a:xfrm>
          <a:prstGeom prst="rect">
            <a:avLst/>
          </a:prstGeom>
        </p:spPr>
        <p:txBody>
          <a:bodyPr wrap="square" lIns="91440" tIns="45720" rIns="91440" bIns="45720" anchor="t">
            <a:spAutoFit/>
          </a:bodyPr>
          <a:lstStyle/>
          <a:p>
            <a:r>
              <a:rPr lang="en-GB" sz="2800" b="1" dirty="0">
                <a:hlinkClick r:id="rId2"/>
              </a:rPr>
              <a:t>Contact us on:</a:t>
            </a:r>
            <a:endParaRPr lang="en-GB" sz="2800" b="1" dirty="0"/>
          </a:p>
          <a:p>
            <a:endParaRPr lang="en-GB" sz="2800" b="1" dirty="0"/>
          </a:p>
          <a:p>
            <a:r>
              <a:rPr lang="en-GB" sz="2800" b="1" dirty="0">
                <a:hlinkClick r:id="rId2"/>
              </a:rPr>
              <a:t>healthandwellbeing</a:t>
            </a:r>
            <a:r>
              <a:rPr lang="en-GB" sz="2800" b="1" dirty="0">
                <a:hlinkClick r:id="rId2">
                  <a:extLst>
                    <a:ext uri="{A12FA001-AC4F-418D-AE19-62706E023703}">
                      <ahyp:hlinkClr xmlns:ahyp="http://schemas.microsoft.com/office/drawing/2018/hyperlinkcolor" val="tx"/>
                    </a:ext>
                  </a:extLst>
                </a:hlinkClick>
              </a:rPr>
              <a:t>@roehampton.ac.uk</a:t>
            </a:r>
            <a:endParaRPr lang="en-GB" sz="2800" b="1" dirty="0"/>
          </a:p>
          <a:p>
            <a:r>
              <a:rPr lang="en-GB" sz="2800" dirty="0">
                <a:ea typeface="+mn-lt"/>
                <a:cs typeface="+mn-lt"/>
              </a:rPr>
              <a:t>0208 392 3653</a:t>
            </a:r>
          </a:p>
          <a:p>
            <a:endParaRPr lang="en-GB" sz="2800" dirty="0"/>
          </a:p>
          <a:p>
            <a:r>
              <a:rPr lang="en-GB" sz="2800" dirty="0"/>
              <a:t>For out of hours support on campus contact security and ask for a warden: 0</a:t>
            </a:r>
            <a:r>
              <a:rPr lang="en-GB" sz="2800" dirty="0">
                <a:ea typeface="+mn-lt"/>
                <a:cs typeface="+mn-lt"/>
              </a:rPr>
              <a:t>20 8392 3333</a:t>
            </a:r>
            <a:endParaRPr lang="en-GB" sz="2800" dirty="0"/>
          </a:p>
        </p:txBody>
      </p:sp>
      <p:sp>
        <p:nvSpPr>
          <p:cNvPr id="5" name="Title 4"/>
          <p:cNvSpPr>
            <a:spLocks noGrp="1"/>
          </p:cNvSpPr>
          <p:nvPr>
            <p:ph type="title"/>
          </p:nvPr>
        </p:nvSpPr>
        <p:spPr/>
        <p:txBody>
          <a:bodyPr/>
          <a:lstStyle/>
          <a:p>
            <a:r>
              <a:rPr lang="en-GB" dirty="0"/>
              <a:t>Health &amp; Wellbeing</a:t>
            </a:r>
          </a:p>
        </p:txBody>
      </p:sp>
    </p:spTree>
    <p:extLst>
      <p:ext uri="{BB962C8B-B14F-4D97-AF65-F5344CB8AC3E}">
        <p14:creationId xmlns:p14="http://schemas.microsoft.com/office/powerpoint/2010/main" val="1171565745"/>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2755" y="212067"/>
            <a:ext cx="8275320" cy="1310639"/>
          </a:xfrm>
        </p:spPr>
        <p:txBody>
          <a:bodyPr>
            <a:normAutofit/>
          </a:bodyPr>
          <a:lstStyle/>
          <a:p>
            <a:r>
              <a:rPr lang="en-GB" sz="6000" b="1" dirty="0">
                <a:solidFill>
                  <a:schemeClr val="bg1"/>
                </a:solidFill>
              </a:rPr>
              <a:t>ENJOY YOUR TIME HERE! </a:t>
            </a:r>
          </a:p>
        </p:txBody>
      </p:sp>
      <p:sp>
        <p:nvSpPr>
          <p:cNvPr id="3" name="Subtitle 2"/>
          <p:cNvSpPr>
            <a:spLocks noGrp="1"/>
          </p:cNvSpPr>
          <p:nvPr>
            <p:ph type="subTitle" idx="1"/>
          </p:nvPr>
        </p:nvSpPr>
        <p:spPr/>
        <p:txBody>
          <a:bodyPr/>
          <a:lstStyle/>
          <a:p>
            <a:r>
              <a:rPr lang="en-GB" dirty="0"/>
              <a:t> </a:t>
            </a:r>
          </a:p>
        </p:txBody>
      </p:sp>
      <p:pic>
        <p:nvPicPr>
          <p:cNvPr id="2050" name="Picture 2" descr="Image result for university of roehampton stud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215" y="2004806"/>
            <a:ext cx="6248400" cy="4171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014966"/>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ef642806d26c426e8de7b48d57954fe9 xmlns="75a28cf3-9262-494e-8e02-5092a5e3e3b0">
      <Terms xmlns="http://schemas.microsoft.com/office/infopath/2007/PartnerControls">
        <TermInfo xmlns="http://schemas.microsoft.com/office/infopath/2007/PartnerControls">
          <TermName xmlns="http://schemas.microsoft.com/office/infopath/2007/PartnerControls">Wellbeing (StudentSupportSvcs)</TermName>
          <TermId xmlns="http://schemas.microsoft.com/office/infopath/2007/PartnerControls">67774705-48e9-415f-849d-316fd2ebd349</TermId>
        </TermInfo>
      </Terms>
    </ef642806d26c426e8de7b48d57954fe9>
    <o6f1dd33322e4fee9f8472c70ee26897 xmlns="75a28cf3-9262-494e-8e02-5092a5e3e3b0">
      <Terms xmlns="http://schemas.microsoft.com/office/infopath/2007/PartnerControls"/>
    </o6f1dd33322e4fee9f8472c70ee26897>
    <TaxCatchAll xmlns="75a28cf3-9262-494e-8e02-5092a5e3e3b0">
      <Value>12</Value>
    </TaxCatchAll>
    <TaxKeywordTaxHTField xmlns="75a28cf3-9262-494e-8e02-5092a5e3e3b0">
      <Terms xmlns="http://schemas.microsoft.com/office/infopath/2007/PartnerControls"/>
    </TaxKeywordTaxHTFiel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3D0741CB618EC45B11428127BBCC11D" ma:contentTypeVersion="20" ma:contentTypeDescription="Create a new document." ma:contentTypeScope="" ma:versionID="ccf2fa0fe2463f606658d1cf0d6e4399">
  <xsd:schema xmlns:xsd="http://www.w3.org/2001/XMLSchema" xmlns:xs="http://www.w3.org/2001/XMLSchema" xmlns:p="http://schemas.microsoft.com/office/2006/metadata/properties" xmlns:ns2="75a28cf3-9262-494e-8e02-5092a5e3e3b0" xmlns:ns3="2687c993-580a-4705-abdd-3928f9babe89" targetNamespace="http://schemas.microsoft.com/office/2006/metadata/properties" ma:root="true" ma:fieldsID="97cf8edcb28d717164ff3399b10f3cf7" ns2:_="" ns3:_="">
    <xsd:import namespace="75a28cf3-9262-494e-8e02-5092a5e3e3b0"/>
    <xsd:import namespace="2687c993-580a-4705-abdd-3928f9babe89"/>
    <xsd:element name="properties">
      <xsd:complexType>
        <xsd:sequence>
          <xsd:element name="documentManagement">
            <xsd:complexType>
              <xsd:all>
                <xsd:element ref="ns2:o6f1dd33322e4fee9f8472c70ee26897" minOccurs="0"/>
                <xsd:element ref="ns2:TaxCatchAll" minOccurs="0"/>
                <xsd:element ref="ns2:ef642806d26c426e8de7b48d57954fe9" minOccurs="0"/>
                <xsd:element ref="ns2:TaxKeywordTaxHTFiel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2:SharedWithUsers" minOccurs="0"/>
                <xsd:element ref="ns2:SharedWithDetail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a28cf3-9262-494e-8e02-5092a5e3e3b0" elementFormDefault="qualified">
    <xsd:import namespace="http://schemas.microsoft.com/office/2006/documentManagement/types"/>
    <xsd:import namespace="http://schemas.microsoft.com/office/infopath/2007/PartnerControls"/>
    <xsd:element name="o6f1dd33322e4fee9f8472c70ee26897" ma:index="7" nillable="true" ma:taxonomy="true" ma:internalName="o6f1dd33322e4fee9f8472c70ee26897" ma:taxonomyFieldName="Document_x0020_Type" ma:displayName="Document Type" ma:default="" ma:fieldId="{86f1dd33-322e-4fee-9f84-72c70ee26897}" ma:taxonomyMulti="true" ma:sspId="8d0af180-1065-48e5-bc0d-526fac628292" ma:termSetId="a86422d8-cad4-4935-995f-47ef0cc840e7" ma:anchorId="00000000-0000-0000-0000-000000000000" ma:open="false" ma:isKeyword="false">
      <xsd:complexType>
        <xsd:sequence>
          <xsd:element ref="pc:Terms" minOccurs="0" maxOccurs="1"/>
        </xsd:sequence>
      </xsd:complexType>
    </xsd:element>
    <xsd:element name="TaxCatchAll" ma:index="8" nillable="true" ma:displayName="Taxonomy Catch All Column" ma:hidden="true" ma:list="{4A22AC8C-280A-4E4D-AE27-F891C176EE04}" ma:internalName="TaxCatchAll" ma:showField="CatchAllData" ma:web="{2f78b1f0-9fe1-46a1-9145-c3368eaaf0c9}">
      <xsd:complexType>
        <xsd:complexContent>
          <xsd:extension base="dms:MultiChoiceLookup">
            <xsd:sequence>
              <xsd:element name="Value" type="dms:Lookup" maxOccurs="unbounded" minOccurs="0" nillable="true"/>
            </xsd:sequence>
          </xsd:extension>
        </xsd:complexContent>
      </xsd:complexType>
    </xsd:element>
    <xsd:element name="ef642806d26c426e8de7b48d57954fe9" ma:index="9" nillable="true" ma:taxonomy="true" ma:internalName="ef642806d26c426e8de7b48d57954fe9" ma:taxonomyFieldName="Roehampton_x0020_Team" ma:displayName="Roehampton Team" ma:readOnly="false" ma:default="12;#Wellbeing (StudentSupportSvcs)|67774705-48e9-415f-849d-316fd2ebd349" ma:fieldId="{ef642806-d26c-426e-8de7-b48d57954fe9}" ma:sspId="8d0af180-1065-48e5-bc0d-526fac628292" ma:termSetId="d1e35cad-1ad0-4857-8537-5b82f749682e" ma:anchorId="00000000-0000-0000-0000-000000000000" ma:open="false" ma:isKeyword="false">
      <xsd:complexType>
        <xsd:sequence>
          <xsd:element ref="pc:Terms" minOccurs="0" maxOccurs="1"/>
        </xsd:sequence>
      </xsd:complexType>
    </xsd:element>
    <xsd:element name="TaxKeywordTaxHTField" ma:index="10" nillable="true" ma:taxonomy="true" ma:internalName="TaxKeywordTaxHTField" ma:taxonomyFieldName="TaxKeyword" ma:displayName="Enterprise Keywords" ma:fieldId="{23f27201-bee3-471e-b2e7-b64fd8b7ca38}" ma:taxonomyMulti="true" ma:sspId="8d0af180-1065-48e5-bc0d-526fac628292" ma:termSetId="00000000-0000-0000-0000-000000000000" ma:anchorId="00000000-0000-0000-0000-000000000000" ma:open="true" ma:isKeyword="true">
      <xsd:complexType>
        <xsd:sequence>
          <xsd:element ref="pc:Terms" minOccurs="0" maxOccurs="1"/>
        </xsd:sequence>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687c993-580a-4705-abdd-3928f9babe89" elementFormDefault="qualified">
    <xsd:import namespace="http://schemas.microsoft.com/office/2006/documentManagement/types"/>
    <xsd:import namespace="http://schemas.microsoft.com/office/infopath/2007/PartnerControls"/>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347FD1-21CE-4ABD-9466-13F898AAE048}">
  <ds:schemaRefs>
    <ds:schemaRef ds:uri="http://schemas.microsoft.com/sharepoint/v3/contenttype/forms"/>
  </ds:schemaRefs>
</ds:datastoreItem>
</file>

<file path=customXml/itemProps2.xml><?xml version="1.0" encoding="utf-8"?>
<ds:datastoreItem xmlns:ds="http://schemas.openxmlformats.org/officeDocument/2006/customXml" ds:itemID="{7822F447-63D4-4080-B02C-464942EB42C0}">
  <ds:schemaRefs>
    <ds:schemaRef ds:uri="http://schemas.microsoft.com/office/2006/metadata/properties"/>
    <ds:schemaRef ds:uri="http://schemas.microsoft.com/office/infopath/2007/PartnerControls"/>
    <ds:schemaRef ds:uri="75a28cf3-9262-494e-8e02-5092a5e3e3b0"/>
  </ds:schemaRefs>
</ds:datastoreItem>
</file>

<file path=customXml/itemProps3.xml><?xml version="1.0" encoding="utf-8"?>
<ds:datastoreItem xmlns:ds="http://schemas.openxmlformats.org/officeDocument/2006/customXml" ds:itemID="{16C6DF04-B402-4C93-BDFB-79D52C4772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a28cf3-9262-494e-8e02-5092a5e3e3b0"/>
    <ds:schemaRef ds:uri="2687c993-580a-4705-abdd-3928f9babe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Angles</Template>
  <TotalTime>7071</TotalTime>
  <Words>304</Words>
  <Application>Microsoft Macintosh PowerPoint</Application>
  <PresentationFormat>On-screen Show (4:3)</PresentationFormat>
  <Paragraphs>45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Franklin Gothic Book</vt:lpstr>
      <vt:lpstr>Franklin Gothic Medium</vt:lpstr>
      <vt:lpstr>Wingdings</vt:lpstr>
      <vt:lpstr>Angles</vt:lpstr>
      <vt:lpstr>Student Wellbeing Support</vt:lpstr>
      <vt:lpstr>Student Wellbeing OFFICERS</vt:lpstr>
      <vt:lpstr>MENTAL HEALTH ADVISOR</vt:lpstr>
      <vt:lpstr>PowerPoint Presentation</vt:lpstr>
      <vt:lpstr>Student Medical Centre </vt:lpstr>
      <vt:lpstr>What to look out for…</vt:lpstr>
      <vt:lpstr>Health &amp; Wellbeing</vt:lpstr>
      <vt:lpstr>ENJOY YOUR TIME HERE!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students’ different learning needs</dc:title>
  <dc:creator>Lisa Forbes</dc:creator>
  <cp:lastModifiedBy>Mark Evans</cp:lastModifiedBy>
  <cp:revision>126</cp:revision>
  <cp:lastPrinted>2015-08-07T10:10:47Z</cp:lastPrinted>
  <dcterms:created xsi:type="dcterms:W3CDTF">2014-03-01T16:09:13Z</dcterms:created>
  <dcterms:modified xsi:type="dcterms:W3CDTF">2020-08-28T08:39:52Z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0x010100A3D0741CB618EC45B11428127BBCC11D</vt:lpwstr>
  </property>
  <property fmtid="{D5CDD505-2E9C-101B-9397-08002B2CF9AE}" pid="3" name="TaxKeyword">
    <vt:lpwstr/>
  </property>
  <property fmtid="{D5CDD505-2E9C-101B-9397-08002B2CF9AE}" pid="4" name="Document Type">
    <vt:lpwstr/>
  </property>
  <property fmtid="{D5CDD505-2E9C-101B-9397-08002B2CF9AE}" pid="5" name="Roehampton Team">
    <vt:lpwstr>12;#Wellbeing (StudentSupportSvcs)|67774705-48e9-415f-849d-316fd2ebd349</vt:lpwstr>
  </property>
</Properties>
</file>